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57"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de Knight" initials="JK" lastIdx="1" clrIdx="0">
    <p:extLst>
      <p:ext uri="{19B8F6BF-5375-455C-9EA6-DF929625EA0E}">
        <p15:presenceInfo xmlns:p15="http://schemas.microsoft.com/office/powerpoint/2012/main" userId="S-1-5-21-1203662302-1304183567-10236677-624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9522"/>
    <a:srgbClr val="8A6E2E"/>
    <a:srgbClr val="D0F0C0"/>
    <a:srgbClr val="9DC183"/>
    <a:srgbClr val="426918"/>
    <a:srgbClr val="E2EE8B"/>
    <a:srgbClr val="B6DE3D"/>
    <a:srgbClr val="C5E47D"/>
    <a:srgbClr val="5C952B"/>
    <a:srgbClr val="256F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4827DE-B19E-4415-9948-40A6927077C7}" v="7" dt="2023-09-27T09:09:23.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showGuides="1">
      <p:cViewPr varScale="1">
        <p:scale>
          <a:sx n="112" d="100"/>
          <a:sy n="112" d="100"/>
        </p:scale>
        <p:origin x="57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Miles" userId="8e277712-12e0-4307-806c-a3a5447a4b77" providerId="ADAL" clId="{504827DE-B19E-4415-9948-40A6927077C7}"/>
    <pc:docChg chg="undo custSel addSld delSld modSld">
      <pc:chgData name="Alex Miles" userId="8e277712-12e0-4307-806c-a3a5447a4b77" providerId="ADAL" clId="{504827DE-B19E-4415-9948-40A6927077C7}" dt="2023-09-27T09:18:21.818" v="2925" actId="478"/>
      <pc:docMkLst>
        <pc:docMk/>
      </pc:docMkLst>
      <pc:sldChg chg="modSp mod">
        <pc:chgData name="Alex Miles" userId="8e277712-12e0-4307-806c-a3a5447a4b77" providerId="ADAL" clId="{504827DE-B19E-4415-9948-40A6927077C7}" dt="2023-09-27T08:59:29.302" v="441" actId="20577"/>
        <pc:sldMkLst>
          <pc:docMk/>
          <pc:sldMk cId="121380648" sldId="260"/>
        </pc:sldMkLst>
        <pc:spChg chg="mod">
          <ac:chgData name="Alex Miles" userId="8e277712-12e0-4307-806c-a3a5447a4b77" providerId="ADAL" clId="{504827DE-B19E-4415-9948-40A6927077C7}" dt="2023-09-27T08:59:29.302" v="441" actId="20577"/>
          <ac:spMkLst>
            <pc:docMk/>
            <pc:sldMk cId="121380648" sldId="260"/>
            <ac:spMk id="10" creationId="{00000000-0000-0000-0000-000000000000}"/>
          </ac:spMkLst>
        </pc:spChg>
        <pc:spChg chg="mod">
          <ac:chgData name="Alex Miles" userId="8e277712-12e0-4307-806c-a3a5447a4b77" providerId="ADAL" clId="{504827DE-B19E-4415-9948-40A6927077C7}" dt="2023-09-27T08:59:15.770" v="438" actId="20577"/>
          <ac:spMkLst>
            <pc:docMk/>
            <pc:sldMk cId="121380648" sldId="260"/>
            <ac:spMk id="11" creationId="{00000000-0000-0000-0000-000000000000}"/>
          </ac:spMkLst>
        </pc:spChg>
        <pc:spChg chg="mod">
          <ac:chgData name="Alex Miles" userId="8e277712-12e0-4307-806c-a3a5447a4b77" providerId="ADAL" clId="{504827DE-B19E-4415-9948-40A6927077C7}" dt="2023-09-27T08:58:00.706" v="281" actId="20577"/>
          <ac:spMkLst>
            <pc:docMk/>
            <pc:sldMk cId="121380648" sldId="260"/>
            <ac:spMk id="12" creationId="{00000000-0000-0000-0000-000000000000}"/>
          </ac:spMkLst>
        </pc:spChg>
        <pc:spChg chg="mod">
          <ac:chgData name="Alex Miles" userId="8e277712-12e0-4307-806c-a3a5447a4b77" providerId="ADAL" clId="{504827DE-B19E-4415-9948-40A6927077C7}" dt="2023-09-27T08:57:19.031" v="189" actId="20577"/>
          <ac:spMkLst>
            <pc:docMk/>
            <pc:sldMk cId="121380648" sldId="260"/>
            <ac:spMk id="14" creationId="{00000000-0000-0000-0000-000000000000}"/>
          </ac:spMkLst>
        </pc:spChg>
        <pc:spChg chg="mod">
          <ac:chgData name="Alex Miles" userId="8e277712-12e0-4307-806c-a3a5447a4b77" providerId="ADAL" clId="{504827DE-B19E-4415-9948-40A6927077C7}" dt="2023-09-27T08:54:44.506" v="37" actId="1076"/>
          <ac:spMkLst>
            <pc:docMk/>
            <pc:sldMk cId="121380648" sldId="260"/>
            <ac:spMk id="16" creationId="{00000000-0000-0000-0000-000000000000}"/>
          </ac:spMkLst>
        </pc:spChg>
        <pc:spChg chg="mod">
          <ac:chgData name="Alex Miles" userId="8e277712-12e0-4307-806c-a3a5447a4b77" providerId="ADAL" clId="{504827DE-B19E-4415-9948-40A6927077C7}" dt="2023-09-27T08:54:51.636" v="38" actId="20577"/>
          <ac:spMkLst>
            <pc:docMk/>
            <pc:sldMk cId="121380648" sldId="260"/>
            <ac:spMk id="18" creationId="{00000000-0000-0000-0000-000000000000}"/>
          </ac:spMkLst>
        </pc:spChg>
        <pc:spChg chg="mod">
          <ac:chgData name="Alex Miles" userId="8e277712-12e0-4307-806c-a3a5447a4b77" providerId="ADAL" clId="{504827DE-B19E-4415-9948-40A6927077C7}" dt="2023-09-27T08:58:51.858" v="317" actId="1076"/>
          <ac:spMkLst>
            <pc:docMk/>
            <pc:sldMk cId="121380648" sldId="260"/>
            <ac:spMk id="30" creationId="{00000000-0000-0000-0000-000000000000}"/>
          </ac:spMkLst>
        </pc:spChg>
        <pc:spChg chg="mod">
          <ac:chgData name="Alex Miles" userId="8e277712-12e0-4307-806c-a3a5447a4b77" providerId="ADAL" clId="{504827DE-B19E-4415-9948-40A6927077C7}" dt="2023-09-27T08:53:34.962" v="1" actId="1076"/>
          <ac:spMkLst>
            <pc:docMk/>
            <pc:sldMk cId="121380648" sldId="260"/>
            <ac:spMk id="31" creationId="{00000000-0000-0000-0000-000000000000}"/>
          </ac:spMkLst>
        </pc:spChg>
        <pc:spChg chg="mod">
          <ac:chgData name="Alex Miles" userId="8e277712-12e0-4307-806c-a3a5447a4b77" providerId="ADAL" clId="{504827DE-B19E-4415-9948-40A6927077C7}" dt="2023-09-27T08:55:44.533" v="106" actId="20577"/>
          <ac:spMkLst>
            <pc:docMk/>
            <pc:sldMk cId="121380648" sldId="260"/>
            <ac:spMk id="34" creationId="{00000000-0000-0000-0000-000000000000}"/>
          </ac:spMkLst>
        </pc:spChg>
        <pc:graphicFrameChg chg="mod">
          <ac:chgData name="Alex Miles" userId="8e277712-12e0-4307-806c-a3a5447a4b77" providerId="ADAL" clId="{504827DE-B19E-4415-9948-40A6927077C7}" dt="2023-09-27T08:54:03.707" v="6" actId="207"/>
          <ac:graphicFrameMkLst>
            <pc:docMk/>
            <pc:sldMk cId="121380648" sldId="260"/>
            <ac:graphicFrameMk id="13" creationId="{00000000-0000-0000-0000-000000000000}"/>
          </ac:graphicFrameMkLst>
        </pc:graphicFrameChg>
        <pc:picChg chg="mod">
          <ac:chgData name="Alex Miles" userId="8e277712-12e0-4307-806c-a3a5447a4b77" providerId="ADAL" clId="{504827DE-B19E-4415-9948-40A6927077C7}" dt="2023-09-27T08:53:49.322" v="2" actId="1076"/>
          <ac:picMkLst>
            <pc:docMk/>
            <pc:sldMk cId="121380648" sldId="260"/>
            <ac:picMk id="6" creationId="{00000000-0000-0000-0000-000000000000}"/>
          </ac:picMkLst>
        </pc:picChg>
        <pc:picChg chg="mod">
          <ac:chgData name="Alex Miles" userId="8e277712-12e0-4307-806c-a3a5447a4b77" providerId="ADAL" clId="{504827DE-B19E-4415-9948-40A6927077C7}" dt="2023-09-27T08:53:50.834" v="3" actId="1076"/>
          <ac:picMkLst>
            <pc:docMk/>
            <pc:sldMk cId="121380648" sldId="260"/>
            <ac:picMk id="7" creationId="{00000000-0000-0000-0000-000000000000}"/>
          </ac:picMkLst>
        </pc:picChg>
        <pc:picChg chg="mod">
          <ac:chgData name="Alex Miles" userId="8e277712-12e0-4307-806c-a3a5447a4b77" providerId="ADAL" clId="{504827DE-B19E-4415-9948-40A6927077C7}" dt="2023-09-27T08:53:52.282" v="4" actId="1076"/>
          <ac:picMkLst>
            <pc:docMk/>
            <pc:sldMk cId="121380648" sldId="260"/>
            <ac:picMk id="8" creationId="{00000000-0000-0000-0000-000000000000}"/>
          </ac:picMkLst>
        </pc:picChg>
        <pc:picChg chg="mod">
          <ac:chgData name="Alex Miles" userId="8e277712-12e0-4307-806c-a3a5447a4b77" providerId="ADAL" clId="{504827DE-B19E-4415-9948-40A6927077C7}" dt="2023-09-27T08:53:54.835" v="5" actId="1076"/>
          <ac:picMkLst>
            <pc:docMk/>
            <pc:sldMk cId="121380648" sldId="260"/>
            <ac:picMk id="9" creationId="{00000000-0000-0000-0000-000000000000}"/>
          </ac:picMkLst>
        </pc:picChg>
      </pc:sldChg>
      <pc:sldChg chg="modSp mod">
        <pc:chgData name="Alex Miles" userId="8e277712-12e0-4307-806c-a3a5447a4b77" providerId="ADAL" clId="{504827DE-B19E-4415-9948-40A6927077C7}" dt="2023-09-27T09:02:24.228" v="672" actId="20577"/>
        <pc:sldMkLst>
          <pc:docMk/>
          <pc:sldMk cId="1349992930" sldId="261"/>
        </pc:sldMkLst>
        <pc:spChg chg="mod">
          <ac:chgData name="Alex Miles" userId="8e277712-12e0-4307-806c-a3a5447a4b77" providerId="ADAL" clId="{504827DE-B19E-4415-9948-40A6927077C7}" dt="2023-09-27T09:02:08.223" v="669" actId="20577"/>
          <ac:spMkLst>
            <pc:docMk/>
            <pc:sldMk cId="1349992930" sldId="261"/>
            <ac:spMk id="4" creationId="{00000000-0000-0000-0000-000000000000}"/>
          </ac:spMkLst>
        </pc:spChg>
        <pc:spChg chg="mod">
          <ac:chgData name="Alex Miles" userId="8e277712-12e0-4307-806c-a3a5447a4b77" providerId="ADAL" clId="{504827DE-B19E-4415-9948-40A6927077C7}" dt="2023-09-27T09:02:24.228" v="672" actId="20577"/>
          <ac:spMkLst>
            <pc:docMk/>
            <pc:sldMk cId="1349992930" sldId="261"/>
            <ac:spMk id="21" creationId="{00000000-0000-0000-0000-000000000000}"/>
          </ac:spMkLst>
        </pc:spChg>
      </pc:sldChg>
      <pc:sldChg chg="delSp modSp add mod">
        <pc:chgData name="Alex Miles" userId="8e277712-12e0-4307-806c-a3a5447a4b77" providerId="ADAL" clId="{504827DE-B19E-4415-9948-40A6927077C7}" dt="2023-09-27T09:18:21.818" v="2925" actId="478"/>
        <pc:sldMkLst>
          <pc:docMk/>
          <pc:sldMk cId="3332146806" sldId="262"/>
        </pc:sldMkLst>
        <pc:spChg chg="mod">
          <ac:chgData name="Alex Miles" userId="8e277712-12e0-4307-806c-a3a5447a4b77" providerId="ADAL" clId="{504827DE-B19E-4415-9948-40A6927077C7}" dt="2023-09-27T09:10:12.508" v="1707" actId="6549"/>
          <ac:spMkLst>
            <pc:docMk/>
            <pc:sldMk cId="3332146806" sldId="262"/>
            <ac:spMk id="4" creationId="{00000000-0000-0000-0000-000000000000}"/>
          </ac:spMkLst>
        </pc:spChg>
        <pc:spChg chg="mod">
          <ac:chgData name="Alex Miles" userId="8e277712-12e0-4307-806c-a3a5447a4b77" providerId="ADAL" clId="{504827DE-B19E-4415-9948-40A6927077C7}" dt="2023-09-27T09:18:18.652" v="2924" actId="20577"/>
          <ac:spMkLst>
            <pc:docMk/>
            <pc:sldMk cId="3332146806" sldId="262"/>
            <ac:spMk id="10" creationId="{00000000-0000-0000-0000-000000000000}"/>
          </ac:spMkLst>
        </pc:spChg>
        <pc:spChg chg="mod">
          <ac:chgData name="Alex Miles" userId="8e277712-12e0-4307-806c-a3a5447a4b77" providerId="ADAL" clId="{504827DE-B19E-4415-9948-40A6927077C7}" dt="2023-09-27T09:15:50.499" v="2414" actId="115"/>
          <ac:spMkLst>
            <pc:docMk/>
            <pc:sldMk cId="3332146806" sldId="262"/>
            <ac:spMk id="14" creationId="{00000000-0000-0000-0000-000000000000}"/>
          </ac:spMkLst>
        </pc:spChg>
        <pc:spChg chg="mod">
          <ac:chgData name="Alex Miles" userId="8e277712-12e0-4307-806c-a3a5447a4b77" providerId="ADAL" clId="{504827DE-B19E-4415-9948-40A6927077C7}" dt="2023-09-27T09:15:55.749" v="2416" actId="115"/>
          <ac:spMkLst>
            <pc:docMk/>
            <pc:sldMk cId="3332146806" sldId="262"/>
            <ac:spMk id="15" creationId="{00000000-0000-0000-0000-000000000000}"/>
          </ac:spMkLst>
        </pc:spChg>
        <pc:spChg chg="mod">
          <ac:chgData name="Alex Miles" userId="8e277712-12e0-4307-806c-a3a5447a4b77" providerId="ADAL" clId="{504827DE-B19E-4415-9948-40A6927077C7}" dt="2023-09-27T09:15:58.566" v="2417" actId="115"/>
          <ac:spMkLst>
            <pc:docMk/>
            <pc:sldMk cId="3332146806" sldId="262"/>
            <ac:spMk id="16" creationId="{00000000-0000-0000-0000-000000000000}"/>
          </ac:spMkLst>
        </pc:spChg>
        <pc:spChg chg="del">
          <ac:chgData name="Alex Miles" userId="8e277712-12e0-4307-806c-a3a5447a4b77" providerId="ADAL" clId="{504827DE-B19E-4415-9948-40A6927077C7}" dt="2023-09-27T09:18:21.818" v="2925" actId="478"/>
          <ac:spMkLst>
            <pc:docMk/>
            <pc:sldMk cId="3332146806" sldId="262"/>
            <ac:spMk id="21" creationId="{00000000-0000-0000-0000-000000000000}"/>
          </ac:spMkLst>
        </pc:spChg>
        <pc:spChg chg="mod">
          <ac:chgData name="Alex Miles" userId="8e277712-12e0-4307-806c-a3a5447a4b77" providerId="ADAL" clId="{504827DE-B19E-4415-9948-40A6927077C7}" dt="2023-09-27T09:07:10.393" v="1421" actId="14100"/>
          <ac:spMkLst>
            <pc:docMk/>
            <pc:sldMk cId="3332146806" sldId="262"/>
            <ac:spMk id="24" creationId="{00000000-0000-0000-0000-000000000000}"/>
          </ac:spMkLst>
        </pc:spChg>
        <pc:spChg chg="mod">
          <ac:chgData name="Alex Miles" userId="8e277712-12e0-4307-806c-a3a5447a4b77" providerId="ADAL" clId="{504827DE-B19E-4415-9948-40A6927077C7}" dt="2023-09-27T09:07:03.937" v="1420" actId="1076"/>
          <ac:spMkLst>
            <pc:docMk/>
            <pc:sldMk cId="3332146806" sldId="262"/>
            <ac:spMk id="25" creationId="{00000000-0000-0000-0000-000000000000}"/>
          </ac:spMkLst>
        </pc:spChg>
        <pc:spChg chg="mod">
          <ac:chgData name="Alex Miles" userId="8e277712-12e0-4307-806c-a3a5447a4b77" providerId="ADAL" clId="{504827DE-B19E-4415-9948-40A6927077C7}" dt="2023-09-27T09:07:18.114" v="1424" actId="1076"/>
          <ac:spMkLst>
            <pc:docMk/>
            <pc:sldMk cId="3332146806" sldId="262"/>
            <ac:spMk id="26" creationId="{00000000-0000-0000-0000-000000000000}"/>
          </ac:spMkLst>
        </pc:spChg>
        <pc:picChg chg="mod">
          <ac:chgData name="Alex Miles" userId="8e277712-12e0-4307-806c-a3a5447a4b77" providerId="ADAL" clId="{504827DE-B19E-4415-9948-40A6927077C7}" dt="2023-09-27T09:07:13.306" v="1422" actId="1076"/>
          <ac:picMkLst>
            <pc:docMk/>
            <pc:sldMk cId="3332146806" sldId="262"/>
            <ac:picMk id="12" creationId="{00000000-0000-0000-0000-000000000000}"/>
          </ac:picMkLst>
        </pc:picChg>
        <pc:picChg chg="mod">
          <ac:chgData name="Alex Miles" userId="8e277712-12e0-4307-806c-a3a5447a4b77" providerId="ADAL" clId="{504827DE-B19E-4415-9948-40A6927077C7}" dt="2023-09-27T09:07:02.585" v="1419" actId="1076"/>
          <ac:picMkLst>
            <pc:docMk/>
            <pc:sldMk cId="3332146806" sldId="262"/>
            <ac:picMk id="13" creationId="{00000000-0000-0000-0000-000000000000}"/>
          </ac:picMkLst>
        </pc:picChg>
      </pc:sldChg>
      <pc:sldChg chg="new del">
        <pc:chgData name="Alex Miles" userId="8e277712-12e0-4307-806c-a3a5447a4b77" providerId="ADAL" clId="{504827DE-B19E-4415-9948-40A6927077C7}" dt="2023-09-27T09:03:03.227" v="674" actId="47"/>
        <pc:sldMkLst>
          <pc:docMk/>
          <pc:sldMk cId="3779929354" sldId="26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334D90-6A5E-4561-8654-2911B0E0C3DB}" type="doc">
      <dgm:prSet loTypeId="urn:microsoft.com/office/officeart/2005/8/layout/hList6" loCatId="list" qsTypeId="urn:microsoft.com/office/officeart/2005/8/quickstyle/simple1" qsCatId="simple" csTypeId="urn:microsoft.com/office/officeart/2005/8/colors/accent6_3" csCatId="accent6" phldr="1"/>
      <dgm:spPr/>
      <dgm:t>
        <a:bodyPr/>
        <a:lstStyle/>
        <a:p>
          <a:endParaRPr lang="en-US"/>
        </a:p>
      </dgm:t>
    </dgm:pt>
    <dgm:pt modelId="{F65EC706-E4BA-4402-A730-1E43E44D63A2}">
      <dgm:prSet phldrT="[Text]" custT="1"/>
      <dgm:spPr/>
      <dgm:t>
        <a:bodyPr/>
        <a:lstStyle/>
        <a:p>
          <a:pPr lvl="0" algn="l" defTabSz="533400">
            <a:lnSpc>
              <a:spcPct val="90000"/>
            </a:lnSpc>
            <a:spcBef>
              <a:spcPct val="0"/>
            </a:spcBef>
            <a:spcAft>
              <a:spcPct val="35000"/>
            </a:spcAft>
          </a:pPr>
          <a:endParaRPr lang="en-GB" sz="1200">
            <a:latin typeface="Arial Narrow" panose="020B0606020202030204" pitchFamily="34" charset="0"/>
          </a:endParaRPr>
        </a:p>
        <a:p>
          <a:pPr lvl="0" algn="l" defTabSz="533400">
            <a:lnSpc>
              <a:spcPct val="90000"/>
            </a:lnSpc>
            <a:spcBef>
              <a:spcPct val="0"/>
            </a:spcBef>
            <a:spcAft>
              <a:spcPct val="35000"/>
            </a:spcAft>
          </a:pPr>
          <a:endParaRPr lang="en-GB" sz="1200">
            <a:latin typeface="Arial Narrow" panose="020B0606020202030204" pitchFamily="34" charset="0"/>
          </a:endParaRPr>
        </a:p>
        <a:p>
          <a:pPr lvl="0" algn="l" defTabSz="533400">
            <a:lnSpc>
              <a:spcPct val="90000"/>
            </a:lnSpc>
            <a:spcBef>
              <a:spcPct val="0"/>
            </a:spcBef>
            <a:spcAft>
              <a:spcPct val="35000"/>
            </a:spcAft>
          </a:pPr>
          <a:endParaRPr lang="en-GB" sz="1200">
            <a:latin typeface="Arial Narrow" panose="020B0606020202030204" pitchFamily="34" charset="0"/>
          </a:endParaRPr>
        </a:p>
        <a:p>
          <a:pPr lvl="0" algn="ctr" defTabSz="533400">
            <a:lnSpc>
              <a:spcPct val="90000"/>
            </a:lnSpc>
            <a:spcBef>
              <a:spcPct val="0"/>
            </a:spcBef>
            <a:spcAft>
              <a:spcPct val="35000"/>
            </a:spcAft>
          </a:pPr>
          <a:endParaRPr lang="en-US" sz="1200" dirty="0">
            <a:latin typeface="Arial Narrow" panose="020B0606020202030204" pitchFamily="34" charset="0"/>
          </a:endParaRPr>
        </a:p>
      </dgm:t>
    </dgm:pt>
    <dgm:pt modelId="{117A76B7-E3F8-40E4-B92A-DFA75BA641A9}" type="parTrans" cxnId="{F5CED7F1-E40C-46A9-9FD5-AF49324A96E6}">
      <dgm:prSet/>
      <dgm:spPr/>
      <dgm:t>
        <a:bodyPr/>
        <a:lstStyle/>
        <a:p>
          <a:endParaRPr lang="en-US"/>
        </a:p>
      </dgm:t>
    </dgm:pt>
    <dgm:pt modelId="{1442A8B0-D494-4518-B38C-3E13F863CD2A}" type="sibTrans" cxnId="{F5CED7F1-E40C-46A9-9FD5-AF49324A96E6}">
      <dgm:prSet/>
      <dgm:spPr/>
      <dgm:t>
        <a:bodyPr/>
        <a:lstStyle/>
        <a:p>
          <a:endParaRPr lang="en-US"/>
        </a:p>
      </dgm:t>
    </dgm:pt>
    <dgm:pt modelId="{2B7D1640-BC6D-4B5E-9356-7BED86C5A4FE}">
      <dgm:prSet phldrT="[Text]" phldr="1"/>
      <dgm:spPr>
        <a:solidFill>
          <a:schemeClr val="accent6">
            <a:lumMod val="60000"/>
            <a:lumOff val="40000"/>
          </a:schemeClr>
        </a:solidFill>
      </dgm:spPr>
      <dgm:t>
        <a:bodyPr/>
        <a:lstStyle/>
        <a:p>
          <a:endParaRPr lang="en-US" dirty="0"/>
        </a:p>
      </dgm:t>
    </dgm:pt>
    <dgm:pt modelId="{5C98561D-748E-4491-BDE1-F2EAE70E2FFD}" type="parTrans" cxnId="{DF3795AC-57D2-457A-BB09-8855627811E6}">
      <dgm:prSet/>
      <dgm:spPr/>
      <dgm:t>
        <a:bodyPr/>
        <a:lstStyle/>
        <a:p>
          <a:endParaRPr lang="en-US"/>
        </a:p>
      </dgm:t>
    </dgm:pt>
    <dgm:pt modelId="{715D3CB9-03CC-4EFD-9E7D-8A4C0E9D847F}" type="sibTrans" cxnId="{DF3795AC-57D2-457A-BB09-8855627811E6}">
      <dgm:prSet/>
      <dgm:spPr/>
      <dgm:t>
        <a:bodyPr/>
        <a:lstStyle/>
        <a:p>
          <a:endParaRPr lang="en-US"/>
        </a:p>
      </dgm:t>
    </dgm:pt>
    <dgm:pt modelId="{C0057EF3-67D9-48C8-A3D6-9F975C51ECDB}">
      <dgm:prSet phldrT="[Text]" phldr="1"/>
      <dgm:spPr/>
      <dgm:t>
        <a:bodyPr/>
        <a:lstStyle/>
        <a:p>
          <a:endParaRPr lang="en-US" dirty="0"/>
        </a:p>
      </dgm:t>
    </dgm:pt>
    <dgm:pt modelId="{A8AA28EC-8E56-4332-BDF8-3AAB563FCCE8}" type="parTrans" cxnId="{C1813F45-FA7D-452C-94D9-4740A6AA861F}">
      <dgm:prSet/>
      <dgm:spPr/>
      <dgm:t>
        <a:bodyPr/>
        <a:lstStyle/>
        <a:p>
          <a:endParaRPr lang="en-US"/>
        </a:p>
      </dgm:t>
    </dgm:pt>
    <dgm:pt modelId="{8E7C2A2B-2324-4FD6-A828-51E06E3F04E4}" type="sibTrans" cxnId="{C1813F45-FA7D-452C-94D9-4740A6AA861F}">
      <dgm:prSet/>
      <dgm:spPr/>
      <dgm:t>
        <a:bodyPr/>
        <a:lstStyle/>
        <a:p>
          <a:endParaRPr lang="en-US"/>
        </a:p>
      </dgm:t>
    </dgm:pt>
    <dgm:pt modelId="{39AFD418-ADB4-454D-A874-ABE50B93D3C7}">
      <dgm:prSet/>
      <dgm:spPr/>
      <dgm:t>
        <a:bodyPr/>
        <a:lstStyle/>
        <a:p>
          <a:endParaRPr lang="en-US"/>
        </a:p>
      </dgm:t>
    </dgm:pt>
    <dgm:pt modelId="{24D19F17-A970-4B9C-9D7D-456995DC7A9A}" type="parTrans" cxnId="{68330C5B-04A1-471A-9FD5-BA3D53004685}">
      <dgm:prSet/>
      <dgm:spPr/>
      <dgm:t>
        <a:bodyPr/>
        <a:lstStyle/>
        <a:p>
          <a:endParaRPr lang="en-US"/>
        </a:p>
      </dgm:t>
    </dgm:pt>
    <dgm:pt modelId="{D7FB0891-D031-4A93-8559-A577A5E4B75F}" type="sibTrans" cxnId="{68330C5B-04A1-471A-9FD5-BA3D53004685}">
      <dgm:prSet/>
      <dgm:spPr/>
      <dgm:t>
        <a:bodyPr/>
        <a:lstStyle/>
        <a:p>
          <a:endParaRPr lang="en-US"/>
        </a:p>
      </dgm:t>
    </dgm:pt>
    <dgm:pt modelId="{623071C5-489F-419F-8782-2968ACD2EB34}" type="pres">
      <dgm:prSet presAssocID="{00334D90-6A5E-4561-8654-2911B0E0C3DB}" presName="Name0" presStyleCnt="0">
        <dgm:presLayoutVars>
          <dgm:dir/>
          <dgm:resizeHandles val="exact"/>
        </dgm:presLayoutVars>
      </dgm:prSet>
      <dgm:spPr/>
    </dgm:pt>
    <dgm:pt modelId="{5156E7CA-5269-4EAF-96FD-C0F63109D821}" type="pres">
      <dgm:prSet presAssocID="{F65EC706-E4BA-4402-A730-1E43E44D63A2}" presName="node" presStyleLbl="node1" presStyleIdx="0" presStyleCnt="4" custLinFactNeighborX="-17152" custLinFactNeighborY="-1211">
        <dgm:presLayoutVars>
          <dgm:bulletEnabled val="1"/>
        </dgm:presLayoutVars>
      </dgm:prSet>
      <dgm:spPr/>
    </dgm:pt>
    <dgm:pt modelId="{2230A95D-A1B8-4164-A809-F50461E2DB41}" type="pres">
      <dgm:prSet presAssocID="{1442A8B0-D494-4518-B38C-3E13F863CD2A}" presName="sibTrans" presStyleCnt="0"/>
      <dgm:spPr/>
    </dgm:pt>
    <dgm:pt modelId="{17D140E0-E65A-4DC5-88B1-F1D97466F83F}" type="pres">
      <dgm:prSet presAssocID="{39AFD418-ADB4-454D-A874-ABE50B93D3C7}" presName="node" presStyleLbl="node1" presStyleIdx="1" presStyleCnt="4" custLinFactNeighborX="-36409" custLinFactNeighborY="1769">
        <dgm:presLayoutVars>
          <dgm:bulletEnabled val="1"/>
        </dgm:presLayoutVars>
      </dgm:prSet>
      <dgm:spPr/>
    </dgm:pt>
    <dgm:pt modelId="{FA5D80B1-4409-4C72-90FB-41E734142379}" type="pres">
      <dgm:prSet presAssocID="{D7FB0891-D031-4A93-8559-A577A5E4B75F}" presName="sibTrans" presStyleCnt="0"/>
      <dgm:spPr/>
    </dgm:pt>
    <dgm:pt modelId="{E30BBA48-9253-4434-B4EA-6D93F3206D07}" type="pres">
      <dgm:prSet presAssocID="{2B7D1640-BC6D-4B5E-9356-7BED86C5A4FE}" presName="node" presStyleLbl="node1" presStyleIdx="2" presStyleCnt="4" custLinFactNeighborX="34404" custLinFactNeighborY="-565">
        <dgm:presLayoutVars>
          <dgm:bulletEnabled val="1"/>
        </dgm:presLayoutVars>
      </dgm:prSet>
      <dgm:spPr/>
    </dgm:pt>
    <dgm:pt modelId="{F4703F07-13A7-4B21-88D5-3A933DB3988F}" type="pres">
      <dgm:prSet presAssocID="{715D3CB9-03CC-4EFD-9E7D-8A4C0E9D847F}" presName="sibTrans" presStyleCnt="0"/>
      <dgm:spPr/>
    </dgm:pt>
    <dgm:pt modelId="{20A757DA-7471-40B7-A969-A0B0A93F356E}" type="pres">
      <dgm:prSet presAssocID="{C0057EF3-67D9-48C8-A3D6-9F975C51ECDB}" presName="node" presStyleLbl="node1" presStyleIdx="3" presStyleCnt="4" custLinFactNeighborX="-8728" custLinFactNeighborY="126">
        <dgm:presLayoutVars>
          <dgm:bulletEnabled val="1"/>
        </dgm:presLayoutVars>
      </dgm:prSet>
      <dgm:spPr/>
    </dgm:pt>
  </dgm:ptLst>
  <dgm:cxnLst>
    <dgm:cxn modelId="{68330C5B-04A1-471A-9FD5-BA3D53004685}" srcId="{00334D90-6A5E-4561-8654-2911B0E0C3DB}" destId="{39AFD418-ADB4-454D-A874-ABE50B93D3C7}" srcOrd="1" destOrd="0" parTransId="{24D19F17-A970-4B9C-9D7D-456995DC7A9A}" sibTransId="{D7FB0891-D031-4A93-8559-A577A5E4B75F}"/>
    <dgm:cxn modelId="{C1813F45-FA7D-452C-94D9-4740A6AA861F}" srcId="{00334D90-6A5E-4561-8654-2911B0E0C3DB}" destId="{C0057EF3-67D9-48C8-A3D6-9F975C51ECDB}" srcOrd="3" destOrd="0" parTransId="{A8AA28EC-8E56-4332-BDF8-3AAB563FCCE8}" sibTransId="{8E7C2A2B-2324-4FD6-A828-51E06E3F04E4}"/>
    <dgm:cxn modelId="{974BBF6A-6EDD-44A2-84D9-65DFDA613236}" type="presOf" srcId="{F65EC706-E4BA-4402-A730-1E43E44D63A2}" destId="{5156E7CA-5269-4EAF-96FD-C0F63109D821}" srcOrd="0" destOrd="0" presId="urn:microsoft.com/office/officeart/2005/8/layout/hList6"/>
    <dgm:cxn modelId="{0555BE85-A07A-491E-A368-0FB9A2E1AB08}" type="presOf" srcId="{00334D90-6A5E-4561-8654-2911B0E0C3DB}" destId="{623071C5-489F-419F-8782-2968ACD2EB34}" srcOrd="0" destOrd="0" presId="urn:microsoft.com/office/officeart/2005/8/layout/hList6"/>
    <dgm:cxn modelId="{CD5981A6-C9C1-4386-85C4-56F316B21613}" type="presOf" srcId="{39AFD418-ADB4-454D-A874-ABE50B93D3C7}" destId="{17D140E0-E65A-4DC5-88B1-F1D97466F83F}" srcOrd="0" destOrd="0" presId="urn:microsoft.com/office/officeart/2005/8/layout/hList6"/>
    <dgm:cxn modelId="{DF3795AC-57D2-457A-BB09-8855627811E6}" srcId="{00334D90-6A5E-4561-8654-2911B0E0C3DB}" destId="{2B7D1640-BC6D-4B5E-9356-7BED86C5A4FE}" srcOrd="2" destOrd="0" parTransId="{5C98561D-748E-4491-BDE1-F2EAE70E2FFD}" sibTransId="{715D3CB9-03CC-4EFD-9E7D-8A4C0E9D847F}"/>
    <dgm:cxn modelId="{D0C29EBC-BC75-4024-9BCF-5F089865CCE7}" type="presOf" srcId="{C0057EF3-67D9-48C8-A3D6-9F975C51ECDB}" destId="{20A757DA-7471-40B7-A969-A0B0A93F356E}" srcOrd="0" destOrd="0" presId="urn:microsoft.com/office/officeart/2005/8/layout/hList6"/>
    <dgm:cxn modelId="{EC81DBD4-70C6-42E0-97EB-35A42A942304}" type="presOf" srcId="{2B7D1640-BC6D-4B5E-9356-7BED86C5A4FE}" destId="{E30BBA48-9253-4434-B4EA-6D93F3206D07}" srcOrd="0" destOrd="0" presId="urn:microsoft.com/office/officeart/2005/8/layout/hList6"/>
    <dgm:cxn modelId="{F5CED7F1-E40C-46A9-9FD5-AF49324A96E6}" srcId="{00334D90-6A5E-4561-8654-2911B0E0C3DB}" destId="{F65EC706-E4BA-4402-A730-1E43E44D63A2}" srcOrd="0" destOrd="0" parTransId="{117A76B7-E3F8-40E4-B92A-DFA75BA641A9}" sibTransId="{1442A8B0-D494-4518-B38C-3E13F863CD2A}"/>
    <dgm:cxn modelId="{CD16C7BA-5D9D-4505-85E7-17085A1829B5}" type="presParOf" srcId="{623071C5-489F-419F-8782-2968ACD2EB34}" destId="{5156E7CA-5269-4EAF-96FD-C0F63109D821}" srcOrd="0" destOrd="0" presId="urn:microsoft.com/office/officeart/2005/8/layout/hList6"/>
    <dgm:cxn modelId="{8E619370-6E5A-4354-851E-0042432BC1EB}" type="presParOf" srcId="{623071C5-489F-419F-8782-2968ACD2EB34}" destId="{2230A95D-A1B8-4164-A809-F50461E2DB41}" srcOrd="1" destOrd="0" presId="urn:microsoft.com/office/officeart/2005/8/layout/hList6"/>
    <dgm:cxn modelId="{9A23F382-6822-4F54-8532-A0A36C4AB3A9}" type="presParOf" srcId="{623071C5-489F-419F-8782-2968ACD2EB34}" destId="{17D140E0-E65A-4DC5-88B1-F1D97466F83F}" srcOrd="2" destOrd="0" presId="urn:microsoft.com/office/officeart/2005/8/layout/hList6"/>
    <dgm:cxn modelId="{83224545-3481-4161-88C6-7AF21D990E87}" type="presParOf" srcId="{623071C5-489F-419F-8782-2968ACD2EB34}" destId="{FA5D80B1-4409-4C72-90FB-41E734142379}" srcOrd="3" destOrd="0" presId="urn:microsoft.com/office/officeart/2005/8/layout/hList6"/>
    <dgm:cxn modelId="{ED58888C-9E70-4EBB-BACF-403CA57BBC9C}" type="presParOf" srcId="{623071C5-489F-419F-8782-2968ACD2EB34}" destId="{E30BBA48-9253-4434-B4EA-6D93F3206D07}" srcOrd="4" destOrd="0" presId="urn:microsoft.com/office/officeart/2005/8/layout/hList6"/>
    <dgm:cxn modelId="{F1DCC28A-424A-4A03-9602-70CA34DE7F56}" type="presParOf" srcId="{623071C5-489F-419F-8782-2968ACD2EB34}" destId="{F4703F07-13A7-4B21-88D5-3A933DB3988F}" srcOrd="5" destOrd="0" presId="urn:microsoft.com/office/officeart/2005/8/layout/hList6"/>
    <dgm:cxn modelId="{D4AF4124-EF92-4B2A-8048-9D1C5A838584}" type="presParOf" srcId="{623071C5-489F-419F-8782-2968ACD2EB34}" destId="{20A757DA-7471-40B7-A969-A0B0A93F356E}"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56E7CA-5269-4EAF-96FD-C0F63109D821}">
      <dsp:nvSpPr>
        <dsp:cNvPr id="0" name=""/>
        <dsp:cNvSpPr/>
      </dsp:nvSpPr>
      <dsp:spPr>
        <a:xfrm rot="16200000">
          <a:off x="-1603425" y="1603425"/>
          <a:ext cx="5926604" cy="2719753"/>
        </a:xfrm>
        <a:prstGeom prst="flowChartManualOperation">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6200" bIns="0" numCol="1" spcCol="1270" anchor="ctr" anchorCtr="0">
          <a:noAutofit/>
        </a:bodyPr>
        <a:lstStyle/>
        <a:p>
          <a:pPr marL="0" lvl="0" indent="0" algn="l" defTabSz="533400">
            <a:lnSpc>
              <a:spcPct val="90000"/>
            </a:lnSpc>
            <a:spcBef>
              <a:spcPct val="0"/>
            </a:spcBef>
            <a:spcAft>
              <a:spcPct val="35000"/>
            </a:spcAft>
            <a:buNone/>
          </a:pPr>
          <a:endParaRPr lang="en-GB" sz="1200" kern="1200">
            <a:latin typeface="Arial Narrow" panose="020B0606020202030204" pitchFamily="34" charset="0"/>
          </a:endParaRPr>
        </a:p>
        <a:p>
          <a:pPr marL="0" lvl="0" indent="0" algn="l" defTabSz="533400">
            <a:lnSpc>
              <a:spcPct val="90000"/>
            </a:lnSpc>
            <a:spcBef>
              <a:spcPct val="0"/>
            </a:spcBef>
            <a:spcAft>
              <a:spcPct val="35000"/>
            </a:spcAft>
            <a:buNone/>
          </a:pPr>
          <a:endParaRPr lang="en-GB" sz="1200" kern="1200">
            <a:latin typeface="Arial Narrow" panose="020B0606020202030204" pitchFamily="34" charset="0"/>
          </a:endParaRPr>
        </a:p>
        <a:p>
          <a:pPr marL="0" lvl="0" indent="0" algn="l" defTabSz="533400">
            <a:lnSpc>
              <a:spcPct val="90000"/>
            </a:lnSpc>
            <a:spcBef>
              <a:spcPct val="0"/>
            </a:spcBef>
            <a:spcAft>
              <a:spcPct val="35000"/>
            </a:spcAft>
            <a:buNone/>
          </a:pPr>
          <a:endParaRPr lang="en-GB" sz="1200" kern="1200">
            <a:latin typeface="Arial Narrow" panose="020B0606020202030204" pitchFamily="34" charset="0"/>
          </a:endParaRPr>
        </a:p>
        <a:p>
          <a:pPr marL="0" lvl="0" indent="0" algn="ctr" defTabSz="533400">
            <a:lnSpc>
              <a:spcPct val="90000"/>
            </a:lnSpc>
            <a:spcBef>
              <a:spcPct val="0"/>
            </a:spcBef>
            <a:spcAft>
              <a:spcPct val="35000"/>
            </a:spcAft>
            <a:buNone/>
          </a:pPr>
          <a:endParaRPr lang="en-US" sz="1200" kern="1200" dirty="0">
            <a:latin typeface="Arial Narrow" panose="020B0606020202030204" pitchFamily="34" charset="0"/>
          </a:endParaRPr>
        </a:p>
      </dsp:txBody>
      <dsp:txXfrm rot="5400000">
        <a:off x="0" y="1185321"/>
        <a:ext cx="2719753" cy="3555962"/>
      </dsp:txXfrm>
    </dsp:sp>
    <dsp:sp modelId="{17D140E0-E65A-4DC5-88B1-F1D97466F83F}">
      <dsp:nvSpPr>
        <dsp:cNvPr id="0" name=""/>
        <dsp:cNvSpPr/>
      </dsp:nvSpPr>
      <dsp:spPr>
        <a:xfrm rot="16200000">
          <a:off x="1248813" y="1603425"/>
          <a:ext cx="5926604" cy="2719753"/>
        </a:xfrm>
        <a:prstGeom prst="flowChartManualOperation">
          <a:avLst/>
        </a:prstGeom>
        <a:solidFill>
          <a:schemeClr val="accent6">
            <a:shade val="80000"/>
            <a:hueOff val="107093"/>
            <a:satOff val="-4303"/>
            <a:lumOff val="92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0" tIns="0" rIns="412750" bIns="0"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rot="5400000">
        <a:off x="2852238" y="1185321"/>
        <a:ext cx="2719753" cy="3555962"/>
      </dsp:txXfrm>
    </dsp:sp>
    <dsp:sp modelId="{E30BBA48-9253-4434-B4EA-6D93F3206D07}">
      <dsp:nvSpPr>
        <dsp:cNvPr id="0" name=""/>
        <dsp:cNvSpPr/>
      </dsp:nvSpPr>
      <dsp:spPr>
        <a:xfrm rot="16200000">
          <a:off x="4316993" y="1603425"/>
          <a:ext cx="5926604" cy="2719753"/>
        </a:xfrm>
        <a:prstGeom prst="flowChartManualOperation">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0" tIns="0" rIns="412750" bIns="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5920418" y="1185321"/>
        <a:ext cx="2719753" cy="3555962"/>
      </dsp:txXfrm>
    </dsp:sp>
    <dsp:sp modelId="{20A757DA-7471-40B7-A969-A0B0A93F356E}">
      <dsp:nvSpPr>
        <dsp:cNvPr id="0" name=""/>
        <dsp:cNvSpPr/>
      </dsp:nvSpPr>
      <dsp:spPr>
        <a:xfrm rot="16200000">
          <a:off x="7152747" y="1603425"/>
          <a:ext cx="5926604" cy="2719753"/>
        </a:xfrm>
        <a:prstGeom prst="flowChartManualOperation">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0" tIns="0" rIns="412750" bIns="0" numCol="1" spcCol="1270" anchor="ctr" anchorCtr="0">
          <a:noAutofit/>
        </a:bodyPr>
        <a:lstStyle/>
        <a:p>
          <a:pPr marL="0" lvl="0" indent="0" algn="ctr" defTabSz="2889250">
            <a:lnSpc>
              <a:spcPct val="90000"/>
            </a:lnSpc>
            <a:spcBef>
              <a:spcPct val="0"/>
            </a:spcBef>
            <a:spcAft>
              <a:spcPct val="35000"/>
            </a:spcAft>
            <a:buNone/>
          </a:pPr>
          <a:endParaRPr lang="en-US" sz="6500" kern="1200" dirty="0"/>
        </a:p>
      </dsp:txBody>
      <dsp:txXfrm rot="5400000">
        <a:off x="8756172" y="1185321"/>
        <a:ext cx="2719753" cy="355596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1D58C5-6339-422C-BE45-B8458011564D}" type="datetimeFigureOut">
              <a:rPr lang="en-GB" smtClean="0"/>
              <a:t>27/09/2023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C4ABB6-F01C-4301-B81B-AEA7EFF505E5}" type="slidenum">
              <a:rPr lang="en-GB" smtClean="0"/>
              <a:t>‹#›</a:t>
            </a:fld>
            <a:endParaRPr lang="en-GB"/>
          </a:p>
        </p:txBody>
      </p:sp>
    </p:spTree>
    <p:extLst>
      <p:ext uri="{BB962C8B-B14F-4D97-AF65-F5344CB8AC3E}">
        <p14:creationId xmlns:p14="http://schemas.microsoft.com/office/powerpoint/2010/main" val="3819493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E39617-2D53-4F0C-B142-92A68365974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8836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E39617-2D53-4F0C-B142-92A68365974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1517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984B2AD-D9D5-4EDC-A28D-D17FE3428691}" type="datetimeFigureOut">
              <a:rPr lang="en-GB" smtClean="0"/>
              <a:t>27/09/2023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2365471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84B2AD-D9D5-4EDC-A28D-D17FE3428691}" type="datetimeFigureOut">
              <a:rPr lang="en-GB" smtClean="0"/>
              <a:t>27/09/2023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53150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84B2AD-D9D5-4EDC-A28D-D17FE3428691}" type="datetimeFigureOut">
              <a:rPr lang="en-GB" smtClean="0"/>
              <a:t>27/09/2023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380540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84B2AD-D9D5-4EDC-A28D-D17FE3428691}" type="datetimeFigureOut">
              <a:rPr lang="en-GB" smtClean="0"/>
              <a:t>27/09/2023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86782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84B2AD-D9D5-4EDC-A28D-D17FE3428691}" type="datetimeFigureOut">
              <a:rPr lang="en-GB" smtClean="0"/>
              <a:t>27/09/2023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223809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84B2AD-D9D5-4EDC-A28D-D17FE3428691}" type="datetimeFigureOut">
              <a:rPr lang="en-GB" smtClean="0"/>
              <a:t>27/09/2023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3119251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984B2AD-D9D5-4EDC-A28D-D17FE3428691}" type="datetimeFigureOut">
              <a:rPr lang="en-GB" smtClean="0"/>
              <a:t>27/09/2023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256593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984B2AD-D9D5-4EDC-A28D-D17FE3428691}" type="datetimeFigureOut">
              <a:rPr lang="en-GB" smtClean="0"/>
              <a:t>27/09/2023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5151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4B2AD-D9D5-4EDC-A28D-D17FE3428691}" type="datetimeFigureOut">
              <a:rPr lang="en-GB" smtClean="0"/>
              <a:t>27/09/2023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4204976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84B2AD-D9D5-4EDC-A28D-D17FE3428691}" type="datetimeFigureOut">
              <a:rPr lang="en-GB" smtClean="0"/>
              <a:t>27/09/2023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348730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84B2AD-D9D5-4EDC-A28D-D17FE3428691}" type="datetimeFigureOut">
              <a:rPr lang="en-GB" smtClean="0"/>
              <a:t>27/09/2023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909E69-B8A3-4733-93E7-ABE823EAAD22}" type="slidenum">
              <a:rPr lang="en-GB" smtClean="0"/>
              <a:t>‹#›</a:t>
            </a:fld>
            <a:endParaRPr lang="en-GB"/>
          </a:p>
        </p:txBody>
      </p:sp>
    </p:spTree>
    <p:extLst>
      <p:ext uri="{BB962C8B-B14F-4D97-AF65-F5344CB8AC3E}">
        <p14:creationId xmlns:p14="http://schemas.microsoft.com/office/powerpoint/2010/main" val="1638949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84B2AD-D9D5-4EDC-A28D-D17FE3428691}" type="datetimeFigureOut">
              <a:rPr lang="en-GB" smtClean="0"/>
              <a:t>27/09/2023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909E69-B8A3-4733-93E7-ABE823EAAD22}" type="slidenum">
              <a:rPr lang="en-GB" smtClean="0"/>
              <a:t>‹#›</a:t>
            </a:fld>
            <a:endParaRPr lang="en-GB"/>
          </a:p>
        </p:txBody>
      </p:sp>
      <p:sp>
        <p:nvSpPr>
          <p:cNvPr id="8" name="MSIPCMContentMarking" descr="{&quot;HashCode&quot;:455321412,&quot;Placement&quot;:&quot;Footer&quot;,&quot;Top&quot;:519.343,&quot;Left&quot;:451.105438,&quot;SlideWidth&quot;:960,&quot;SlideHeight&quot;:540}"/>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FF0000"/>
                </a:solidFill>
                <a:latin typeface="Calibri" panose="020F0502020204030204" pitchFamily="34" charset="0"/>
              </a:rPr>
              <a:t>OFFICIAL</a:t>
            </a:r>
          </a:p>
        </p:txBody>
      </p:sp>
    </p:spTree>
    <p:extLst>
      <p:ext uri="{BB962C8B-B14F-4D97-AF65-F5344CB8AC3E}">
        <p14:creationId xmlns:p14="http://schemas.microsoft.com/office/powerpoint/2010/main" val="37921342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7.png"/><Relationship Id="rId5" Type="http://schemas.openxmlformats.org/officeDocument/2006/relationships/diagramQuickStyle" Target="../diagrams/quickStyle1.xml"/><Relationship Id="rId10" Type="http://schemas.openxmlformats.org/officeDocument/2006/relationships/image" Target="../media/image6.png"/><Relationship Id="rId4" Type="http://schemas.openxmlformats.org/officeDocument/2006/relationships/diagramLayout" Target="../diagrams/layout1.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www.northernskillsnetwork.co.uk/" TargetMode="External"/><Relationship Id="rId7" Type="http://schemas.openxmlformats.org/officeDocument/2006/relationships/image" Target="../media/image6.png"/><Relationship Id="rId2" Type="http://schemas.openxmlformats.org/officeDocument/2006/relationships/hyperlink" Target="mailto:Alex.miles@wylp.org.uk"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8.png"/><Relationship Id="rId10" Type="http://schemas.openxmlformats.org/officeDocument/2006/relationships/hyperlink" Target="https://padlet.com/askresources21/green-sustainable-apprenticeships-for-employers-hn8pgcmyjobgwiyz" TargetMode="External"/><Relationship Id="rId4" Type="http://schemas.openxmlformats.org/officeDocument/2006/relationships/hyperlink" Target="http://www.et-foundation.co.uk/" TargetMode="External"/><Relationship Id="rId9" Type="http://schemas.openxmlformats.org/officeDocument/2006/relationships/hyperlink" Target="https://padlet.com/askresources21/nsn-gsd-padlet-wmuiprx41ie7kk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79" y="0"/>
            <a:ext cx="6191274" cy="684910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Rectangle 4"/>
          <p:cNvSpPr/>
          <p:nvPr/>
        </p:nvSpPr>
        <p:spPr>
          <a:xfrm>
            <a:off x="195309" y="1249927"/>
            <a:ext cx="5149048" cy="3970318"/>
          </a:xfrm>
          <a:prstGeom prst="rect">
            <a:avLst/>
          </a:prstGeom>
        </p:spPr>
        <p:txBody>
          <a:bodyPr wrap="square">
            <a:spAutoFit/>
          </a:bodyPr>
          <a:lstStyle/>
          <a:p>
            <a:pPr algn="ctr"/>
            <a:r>
              <a:rPr lang="en-GB" sz="3600" b="1" dirty="0">
                <a:latin typeface="Arial Narrow" panose="020B0606020202030204" pitchFamily="34" charset="0"/>
              </a:rPr>
              <a:t>A Green and Sustainable Development Charter </a:t>
            </a:r>
          </a:p>
          <a:p>
            <a:pPr algn="ctr"/>
            <a:endParaRPr lang="en-GB" sz="3600" b="1" dirty="0">
              <a:latin typeface="Arial Narrow" panose="020B0606020202030204" pitchFamily="34" charset="0"/>
            </a:endParaRPr>
          </a:p>
          <a:p>
            <a:pPr algn="ctr"/>
            <a:r>
              <a:rPr lang="en-GB" sz="3600" b="1" dirty="0">
                <a:latin typeface="Arial Narrow" panose="020B0606020202030204" pitchFamily="34" charset="0"/>
              </a:rPr>
              <a:t>FE &amp; Skills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3600" b="1" dirty="0">
              <a:latin typeface="Arial Narrow" panose="020B0606020202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latin typeface="Arial Narrow" panose="020B0606020202030204" pitchFamily="34" charset="0"/>
              </a:rPr>
              <a:t>September 2023</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b="1" dirty="0">
              <a:latin typeface="Arial Narrow" panose="020B0606020202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latin typeface="Arial Narrow" panose="020B0606020202030204" pitchFamily="34" charset="0"/>
              </a:rPr>
              <a:t>Written by Alex Miles, MD Yorkshire Learning Providers &amp; Co-Chair Northern Skills Network </a:t>
            </a:r>
          </a:p>
        </p:txBody>
      </p:sp>
      <p:sp>
        <p:nvSpPr>
          <p:cNvPr id="4" name="Rectangle 3"/>
          <p:cNvSpPr/>
          <p:nvPr/>
        </p:nvSpPr>
        <p:spPr>
          <a:xfrm>
            <a:off x="11770963" y="929898"/>
            <a:ext cx="421037" cy="9581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TextBox 16"/>
          <p:cNvSpPr txBox="1"/>
          <p:nvPr/>
        </p:nvSpPr>
        <p:spPr>
          <a:xfrm>
            <a:off x="7833360" y="5842337"/>
            <a:ext cx="3549535" cy="1015663"/>
          </a:xfrm>
          <a:prstGeom prst="rect">
            <a:avLst/>
          </a:prstGeom>
          <a:noFill/>
        </p:spPr>
        <p:txBody>
          <a:bodyPr wrap="square" rtlCol="0">
            <a:spAutoFit/>
          </a:bodyPr>
          <a:lstStyle/>
          <a:p>
            <a:r>
              <a:rPr lang="en-GB" sz="6000" dirty="0">
                <a:solidFill>
                  <a:schemeClr val="bg1"/>
                </a:solidFill>
              </a:rPr>
              <a:t>Fairer</a:t>
            </a:r>
          </a:p>
        </p:txBody>
      </p:sp>
      <p:sp>
        <p:nvSpPr>
          <p:cNvPr id="21" name="TextBox 20"/>
          <p:cNvSpPr txBox="1"/>
          <p:nvPr/>
        </p:nvSpPr>
        <p:spPr>
          <a:xfrm>
            <a:off x="8077200" y="3585436"/>
            <a:ext cx="3549535" cy="1015663"/>
          </a:xfrm>
          <a:prstGeom prst="rect">
            <a:avLst/>
          </a:prstGeom>
          <a:noFill/>
        </p:spPr>
        <p:txBody>
          <a:bodyPr wrap="square" rtlCol="0">
            <a:spAutoFit/>
          </a:bodyPr>
          <a:lstStyle/>
          <a:p>
            <a:r>
              <a:rPr lang="en-GB" sz="6000" dirty="0">
                <a:solidFill>
                  <a:schemeClr val="bg1"/>
                </a:solidFill>
                <a:latin typeface="Arial Narrow" panose="020B0606020202030204" pitchFamily="34" charset="0"/>
              </a:rPr>
              <a:t>Fairer</a:t>
            </a:r>
          </a:p>
        </p:txBody>
      </p:sp>
      <p:sp>
        <p:nvSpPr>
          <p:cNvPr id="22" name="TextBox 21"/>
          <p:cNvSpPr txBox="1"/>
          <p:nvPr/>
        </p:nvSpPr>
        <p:spPr>
          <a:xfrm>
            <a:off x="7669876" y="5833439"/>
            <a:ext cx="3549535" cy="1015663"/>
          </a:xfrm>
          <a:prstGeom prst="rect">
            <a:avLst/>
          </a:prstGeom>
          <a:noFill/>
        </p:spPr>
        <p:txBody>
          <a:bodyPr wrap="square" rtlCol="0">
            <a:spAutoFit/>
          </a:bodyPr>
          <a:lstStyle/>
          <a:p>
            <a:r>
              <a:rPr lang="en-GB" sz="6000" dirty="0">
                <a:solidFill>
                  <a:schemeClr val="bg1"/>
                </a:solidFill>
                <a:latin typeface="Arial Narrow" panose="020B0606020202030204" pitchFamily="34" charset="0"/>
              </a:rPr>
              <a:t>Stronger</a:t>
            </a:r>
          </a:p>
        </p:txBody>
      </p:sp>
      <p:sp>
        <p:nvSpPr>
          <p:cNvPr id="16" name="TextBox 15"/>
          <p:cNvSpPr txBox="1"/>
          <p:nvPr/>
        </p:nvSpPr>
        <p:spPr>
          <a:xfrm>
            <a:off x="7697513" y="1249927"/>
            <a:ext cx="3549535" cy="1015663"/>
          </a:xfrm>
          <a:prstGeom prst="rect">
            <a:avLst/>
          </a:prstGeom>
          <a:noFill/>
        </p:spPr>
        <p:txBody>
          <a:bodyPr wrap="square" rtlCol="0">
            <a:spAutoFit/>
          </a:bodyPr>
          <a:lstStyle/>
          <a:p>
            <a:r>
              <a:rPr lang="en-GB" sz="6000" dirty="0">
                <a:solidFill>
                  <a:schemeClr val="bg1"/>
                </a:solidFill>
                <a:latin typeface="Arial Narrow" panose="020B0606020202030204" pitchFamily="34" charset="0"/>
              </a:rPr>
              <a:t>Greener</a:t>
            </a:r>
          </a:p>
        </p:txBody>
      </p:sp>
      <p:pic>
        <p:nvPicPr>
          <p:cNvPr id="3" name="Picture 2" descr="A hand touching a small plant">
            <a:extLst>
              <a:ext uri="{FF2B5EF4-FFF2-40B4-BE49-F238E27FC236}">
                <a16:creationId xmlns:a16="http://schemas.microsoft.com/office/drawing/2014/main" id="{F74CF569-525F-7EC3-D646-189997F1C7FC}"/>
              </a:ext>
            </a:extLst>
          </p:cNvPr>
          <p:cNvPicPr>
            <a:picLocks noChangeAspect="1"/>
          </p:cNvPicPr>
          <p:nvPr/>
        </p:nvPicPr>
        <p:blipFill rotWithShape="1">
          <a:blip r:embed="rId3"/>
          <a:srcRect l="42197" r="-1" b="-1"/>
          <a:stretch/>
        </p:blipFill>
        <p:spPr>
          <a:xfrm>
            <a:off x="6191096" y="8898"/>
            <a:ext cx="5981538" cy="6857990"/>
          </a:xfrm>
          <a:prstGeom prst="rect">
            <a:avLst/>
          </a:prstGeom>
        </p:spPr>
      </p:pic>
      <p:pic>
        <p:nvPicPr>
          <p:cNvPr id="9" name="Picture 8">
            <a:extLst>
              <a:ext uri="{FF2B5EF4-FFF2-40B4-BE49-F238E27FC236}">
                <a16:creationId xmlns:a16="http://schemas.microsoft.com/office/drawing/2014/main" id="{C949E898-273D-374F-6822-1FC366FEB90F}"/>
              </a:ext>
            </a:extLst>
          </p:cNvPr>
          <p:cNvPicPr>
            <a:picLocks noChangeAspect="1"/>
          </p:cNvPicPr>
          <p:nvPr/>
        </p:nvPicPr>
        <p:blipFill>
          <a:blip r:embed="rId4"/>
          <a:stretch>
            <a:fillRect/>
          </a:stretch>
        </p:blipFill>
        <p:spPr>
          <a:xfrm>
            <a:off x="19367" y="5842337"/>
            <a:ext cx="1786710" cy="949239"/>
          </a:xfrm>
          <a:prstGeom prst="rect">
            <a:avLst/>
          </a:prstGeom>
        </p:spPr>
      </p:pic>
      <p:pic>
        <p:nvPicPr>
          <p:cNvPr id="11" name="Picture 10" descr="A logo with a black background&#10;&#10;Description automatically generated">
            <a:extLst>
              <a:ext uri="{FF2B5EF4-FFF2-40B4-BE49-F238E27FC236}">
                <a16:creationId xmlns:a16="http://schemas.microsoft.com/office/drawing/2014/main" id="{87363BFA-6954-F84B-E00B-5000FD1AF65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65706" y="5551377"/>
            <a:ext cx="2133333" cy="1123810"/>
          </a:xfrm>
          <a:prstGeom prst="rect">
            <a:avLst/>
          </a:prstGeom>
        </p:spPr>
      </p:pic>
      <p:sp>
        <p:nvSpPr>
          <p:cNvPr id="12" name="TextBox 11">
            <a:extLst>
              <a:ext uri="{FF2B5EF4-FFF2-40B4-BE49-F238E27FC236}">
                <a16:creationId xmlns:a16="http://schemas.microsoft.com/office/drawing/2014/main" id="{905D12FF-F1B0-7281-B1DD-739826015903}"/>
              </a:ext>
            </a:extLst>
          </p:cNvPr>
          <p:cNvSpPr txBox="1"/>
          <p:nvPr/>
        </p:nvSpPr>
        <p:spPr>
          <a:xfrm>
            <a:off x="-180" y="5534560"/>
            <a:ext cx="1222430" cy="307777"/>
          </a:xfrm>
          <a:prstGeom prst="rect">
            <a:avLst/>
          </a:prstGeom>
          <a:noFill/>
        </p:spPr>
        <p:txBody>
          <a:bodyPr wrap="square" rtlCol="0">
            <a:spAutoFit/>
          </a:bodyPr>
          <a:lstStyle/>
          <a:p>
            <a:r>
              <a:rPr lang="en-US" sz="1400" dirty="0"/>
              <a:t>Funded by:</a:t>
            </a:r>
            <a:endParaRPr lang="en-GB" sz="1400" dirty="0"/>
          </a:p>
        </p:txBody>
      </p:sp>
    </p:spTree>
    <p:extLst>
      <p:ext uri="{BB962C8B-B14F-4D97-AF65-F5344CB8AC3E}">
        <p14:creationId xmlns:p14="http://schemas.microsoft.com/office/powerpoint/2010/main" val="116417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11770963" y="929898"/>
            <a:ext cx="421037" cy="95819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3" name="Diagram 12"/>
          <p:cNvGraphicFramePr/>
          <p:nvPr>
            <p:extLst>
              <p:ext uri="{D42A27DB-BD31-4B8C-83A1-F6EECF244321}">
                <p14:modId xmlns:p14="http://schemas.microsoft.com/office/powerpoint/2010/main" val="1304462429"/>
              </p:ext>
            </p:extLst>
          </p:nvPr>
        </p:nvGraphicFramePr>
        <p:xfrm>
          <a:off x="482068" y="465698"/>
          <a:ext cx="11496501" cy="59266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p:cNvSpPr txBox="1"/>
          <p:nvPr/>
        </p:nvSpPr>
        <p:spPr>
          <a:xfrm>
            <a:off x="454543" y="829169"/>
            <a:ext cx="1312756" cy="646331"/>
          </a:xfrm>
          <a:prstGeom prst="rect">
            <a:avLst/>
          </a:prstGeom>
          <a:noFill/>
        </p:spPr>
        <p:txBody>
          <a:bodyPr wrap="square" rtlCol="0">
            <a:spAutoFit/>
          </a:bodyPr>
          <a:lstStyle/>
          <a:p>
            <a:r>
              <a:rPr lang="en-GB" b="1" dirty="0">
                <a:latin typeface="Arial Narrow" panose="020B0606020202030204" pitchFamily="34" charset="0"/>
              </a:rPr>
              <a:t>Institutional Change</a:t>
            </a:r>
          </a:p>
        </p:txBody>
      </p:sp>
      <p:sp>
        <p:nvSpPr>
          <p:cNvPr id="18" name="TextBox 17"/>
          <p:cNvSpPr txBox="1"/>
          <p:nvPr/>
        </p:nvSpPr>
        <p:spPr>
          <a:xfrm>
            <a:off x="3288538" y="963188"/>
            <a:ext cx="1549575" cy="584775"/>
          </a:xfrm>
          <a:prstGeom prst="rect">
            <a:avLst/>
          </a:prstGeom>
          <a:noFill/>
        </p:spPr>
        <p:txBody>
          <a:bodyPr wrap="square" rtlCol="0">
            <a:spAutoFit/>
          </a:bodyPr>
          <a:lstStyle/>
          <a:p>
            <a:r>
              <a:rPr lang="en-GB" sz="1600" b="1" dirty="0">
                <a:latin typeface="Arial Narrow" panose="020B0606020202030204" pitchFamily="34" charset="0"/>
              </a:rPr>
              <a:t>Embedding in the curriculum</a:t>
            </a:r>
          </a:p>
        </p:txBody>
      </p:sp>
      <p:sp>
        <p:nvSpPr>
          <p:cNvPr id="19" name="TextBox 18"/>
          <p:cNvSpPr txBox="1"/>
          <p:nvPr/>
        </p:nvSpPr>
        <p:spPr>
          <a:xfrm>
            <a:off x="3569854" y="1673033"/>
            <a:ext cx="2536518" cy="276999"/>
          </a:xfrm>
          <a:prstGeom prst="rect">
            <a:avLst/>
          </a:prstGeom>
          <a:noFill/>
        </p:spPr>
        <p:txBody>
          <a:bodyPr wrap="square" rtlCol="0">
            <a:spAutoFit/>
          </a:bodyPr>
          <a:lstStyle/>
          <a:p>
            <a:endParaRPr lang="en-GB" sz="1200" dirty="0">
              <a:latin typeface="Arial Narrow" panose="020B0606020202030204" pitchFamily="34" charset="0"/>
            </a:endParaRPr>
          </a:p>
        </p:txBody>
      </p:sp>
      <p:sp>
        <p:nvSpPr>
          <p:cNvPr id="20" name="TextBox 19"/>
          <p:cNvSpPr txBox="1"/>
          <p:nvPr/>
        </p:nvSpPr>
        <p:spPr>
          <a:xfrm>
            <a:off x="789709" y="2003367"/>
            <a:ext cx="2369127" cy="276999"/>
          </a:xfrm>
          <a:prstGeom prst="rect">
            <a:avLst/>
          </a:prstGeom>
          <a:noFill/>
        </p:spPr>
        <p:txBody>
          <a:bodyPr wrap="square" rtlCol="0">
            <a:spAutoFit/>
          </a:bodyPr>
          <a:lstStyle/>
          <a:p>
            <a:endParaRPr lang="en-GB" sz="1200" dirty="0">
              <a:latin typeface="Arial Narrow" panose="020B0606020202030204" pitchFamily="34" charset="0"/>
            </a:endParaRPr>
          </a:p>
        </p:txBody>
      </p:sp>
      <p:sp>
        <p:nvSpPr>
          <p:cNvPr id="30" name="TextBox 29"/>
          <p:cNvSpPr txBox="1"/>
          <p:nvPr/>
        </p:nvSpPr>
        <p:spPr>
          <a:xfrm>
            <a:off x="6383682" y="854297"/>
            <a:ext cx="1878730" cy="1200329"/>
          </a:xfrm>
          <a:prstGeom prst="rect">
            <a:avLst/>
          </a:prstGeom>
          <a:noFill/>
        </p:spPr>
        <p:txBody>
          <a:bodyPr wrap="square" rtlCol="0">
            <a:spAutoFit/>
          </a:bodyPr>
          <a:lstStyle/>
          <a:p>
            <a:r>
              <a:rPr lang="en-GB" b="1" dirty="0">
                <a:latin typeface="Arial Narrow" panose="020B0606020202030204" pitchFamily="34" charset="0"/>
              </a:rPr>
              <a:t>Apprentices leading positive change </a:t>
            </a:r>
          </a:p>
          <a:p>
            <a:endParaRPr lang="en-GB" b="1" dirty="0">
              <a:latin typeface="Arial Narrow" panose="020B0606020202030204" pitchFamily="34" charset="0"/>
            </a:endParaRPr>
          </a:p>
        </p:txBody>
      </p:sp>
      <p:sp>
        <p:nvSpPr>
          <p:cNvPr id="31" name="TextBox 30"/>
          <p:cNvSpPr txBox="1"/>
          <p:nvPr/>
        </p:nvSpPr>
        <p:spPr>
          <a:xfrm>
            <a:off x="3741952" y="702788"/>
            <a:ext cx="1817377" cy="646331"/>
          </a:xfrm>
          <a:prstGeom prst="rect">
            <a:avLst/>
          </a:prstGeom>
          <a:noFill/>
        </p:spPr>
        <p:txBody>
          <a:bodyPr wrap="square" rtlCol="0">
            <a:spAutoFit/>
          </a:bodyPr>
          <a:lstStyle/>
          <a:p>
            <a:endParaRPr lang="en-GB" sz="1200" dirty="0">
              <a:latin typeface="Arial Narrow" panose="020B0606020202030204" pitchFamily="34" charset="0"/>
            </a:endParaRPr>
          </a:p>
          <a:p>
            <a:endParaRPr lang="en-GB" sz="1200" dirty="0">
              <a:latin typeface="Arial Narrow" panose="020B0606020202030204" pitchFamily="34" charset="0"/>
            </a:endParaRPr>
          </a:p>
          <a:p>
            <a:r>
              <a:rPr lang="en-GB" sz="1200" dirty="0">
                <a:latin typeface="Arial Narrow" panose="020B0606020202030204" pitchFamily="34" charset="0"/>
              </a:rPr>
              <a:t>   </a:t>
            </a:r>
          </a:p>
        </p:txBody>
      </p:sp>
      <p:sp>
        <p:nvSpPr>
          <p:cNvPr id="34" name="TextBox 33"/>
          <p:cNvSpPr txBox="1"/>
          <p:nvPr/>
        </p:nvSpPr>
        <p:spPr>
          <a:xfrm>
            <a:off x="9232370" y="921540"/>
            <a:ext cx="1817377" cy="646331"/>
          </a:xfrm>
          <a:prstGeom prst="rect">
            <a:avLst/>
          </a:prstGeom>
          <a:noFill/>
        </p:spPr>
        <p:txBody>
          <a:bodyPr wrap="square" rtlCol="0">
            <a:spAutoFit/>
          </a:bodyPr>
          <a:lstStyle/>
          <a:p>
            <a:r>
              <a:rPr lang="en-GB" b="1" dirty="0">
                <a:latin typeface="Arial Narrow" panose="020B0606020202030204" pitchFamily="34" charset="0"/>
              </a:rPr>
              <a:t>FE Sector response </a:t>
            </a:r>
          </a:p>
        </p:txBody>
      </p:sp>
      <p:pic>
        <p:nvPicPr>
          <p:cNvPr id="6" name="Picture 5"/>
          <p:cNvPicPr>
            <a:picLocks noChangeAspect="1"/>
          </p:cNvPicPr>
          <p:nvPr/>
        </p:nvPicPr>
        <p:blipFill>
          <a:blip r:embed="rId8"/>
          <a:stretch>
            <a:fillRect/>
          </a:stretch>
        </p:blipFill>
        <p:spPr>
          <a:xfrm>
            <a:off x="1527432" y="5968065"/>
            <a:ext cx="755970" cy="755970"/>
          </a:xfrm>
          <a:prstGeom prst="rect">
            <a:avLst/>
          </a:prstGeom>
        </p:spPr>
      </p:pic>
      <p:pic>
        <p:nvPicPr>
          <p:cNvPr id="7" name="Picture 6"/>
          <p:cNvPicPr>
            <a:picLocks noChangeAspect="1"/>
          </p:cNvPicPr>
          <p:nvPr/>
        </p:nvPicPr>
        <p:blipFill>
          <a:blip r:embed="rId9"/>
          <a:stretch>
            <a:fillRect/>
          </a:stretch>
        </p:blipFill>
        <p:spPr>
          <a:xfrm>
            <a:off x="4783912" y="5865351"/>
            <a:ext cx="688908" cy="688908"/>
          </a:xfrm>
          <a:prstGeom prst="rect">
            <a:avLst/>
          </a:prstGeom>
        </p:spPr>
      </p:pic>
      <p:pic>
        <p:nvPicPr>
          <p:cNvPr id="8" name="Picture 7"/>
          <p:cNvPicPr>
            <a:picLocks noChangeAspect="1"/>
          </p:cNvPicPr>
          <p:nvPr/>
        </p:nvPicPr>
        <p:blipFill>
          <a:blip r:embed="rId10"/>
          <a:stretch>
            <a:fillRect/>
          </a:stretch>
        </p:blipFill>
        <p:spPr>
          <a:xfrm>
            <a:off x="7756320" y="5842176"/>
            <a:ext cx="743776" cy="664843"/>
          </a:xfrm>
          <a:prstGeom prst="rect">
            <a:avLst/>
          </a:prstGeom>
        </p:spPr>
      </p:pic>
      <p:pic>
        <p:nvPicPr>
          <p:cNvPr id="9" name="Picture 8"/>
          <p:cNvPicPr>
            <a:picLocks noChangeAspect="1"/>
          </p:cNvPicPr>
          <p:nvPr/>
        </p:nvPicPr>
        <p:blipFill>
          <a:blip r:embed="rId11"/>
          <a:stretch>
            <a:fillRect/>
          </a:stretch>
        </p:blipFill>
        <p:spPr>
          <a:xfrm>
            <a:off x="11049747" y="5677891"/>
            <a:ext cx="829128" cy="829128"/>
          </a:xfrm>
          <a:prstGeom prst="rect">
            <a:avLst/>
          </a:prstGeom>
        </p:spPr>
      </p:pic>
      <p:sp>
        <p:nvSpPr>
          <p:cNvPr id="12" name="TextBox 11"/>
          <p:cNvSpPr txBox="1"/>
          <p:nvPr/>
        </p:nvSpPr>
        <p:spPr>
          <a:xfrm>
            <a:off x="3292544" y="1547963"/>
            <a:ext cx="2723199" cy="4093428"/>
          </a:xfrm>
          <a:prstGeom prst="rect">
            <a:avLst/>
          </a:prstGeom>
          <a:noFill/>
        </p:spPr>
        <p:txBody>
          <a:bodyPr wrap="square" rtlCol="0">
            <a:spAutoFit/>
          </a:bodyPr>
          <a:lstStyle/>
          <a:p>
            <a:pPr algn="just"/>
            <a:r>
              <a:rPr lang="en-GB" sz="1300" dirty="0">
                <a:latin typeface="Arial Narrow" panose="020B0606020202030204" pitchFamily="34" charset="0"/>
              </a:rPr>
              <a:t>In order to meet local and national net-zero goals, education for sustainable development needs to be embedded and promoted into all areas of the curriculum. By doing this we will better equip our learners for their future learning, careers and life choices.  </a:t>
            </a:r>
          </a:p>
          <a:p>
            <a:pPr algn="just"/>
            <a:endParaRPr lang="en-GB" sz="1300" dirty="0">
              <a:latin typeface="Arial Narrow" panose="020B0606020202030204" pitchFamily="34" charset="0"/>
            </a:endParaRPr>
          </a:p>
          <a:p>
            <a:r>
              <a:rPr lang="en-GB" sz="1300" dirty="0">
                <a:latin typeface="Arial Narrow" panose="020B0606020202030204" pitchFamily="34" charset="0"/>
              </a:rPr>
              <a:t>As FE and skills organisations commit to embedding, promoting and contextualising sustainability matters into the curriculum, we will build a bank of resources and case studies that support the wider skills community and share activities that lead to greater knowledge and understanding of sustainability issues both for employers and learners.  More </a:t>
            </a:r>
            <a:r>
              <a:rPr lang="en-GB" sz="1300" dirty="0" err="1">
                <a:latin typeface="Arial Narrow" panose="020B0606020202030204" pitchFamily="34" charset="0"/>
              </a:rPr>
              <a:t>esources</a:t>
            </a:r>
            <a:r>
              <a:rPr lang="en-GB" sz="1300" dirty="0">
                <a:latin typeface="Arial Narrow" panose="020B0606020202030204" pitchFamily="34" charset="0"/>
              </a:rPr>
              <a:t> &amp; </a:t>
            </a:r>
            <a:r>
              <a:rPr lang="en-GB" sz="1300" dirty="0" err="1">
                <a:latin typeface="Arial Narrow" panose="020B0606020202030204" pitchFamily="34" charset="0"/>
              </a:rPr>
              <a:t>supporton</a:t>
            </a:r>
            <a:r>
              <a:rPr lang="en-GB" sz="1300" dirty="0">
                <a:latin typeface="Arial Narrow" panose="020B0606020202030204" pitchFamily="34" charset="0"/>
              </a:rPr>
              <a:t> embedding approaches and a how to guide is available on the  Padlet. </a:t>
            </a:r>
          </a:p>
          <a:p>
            <a:pPr algn="just"/>
            <a:r>
              <a:rPr lang="en-GB" sz="1300" dirty="0">
                <a:latin typeface="Arial Narrow" panose="020B0606020202030204" pitchFamily="34" charset="0"/>
              </a:rPr>
              <a:t> </a:t>
            </a:r>
          </a:p>
        </p:txBody>
      </p:sp>
      <p:sp>
        <p:nvSpPr>
          <p:cNvPr id="14" name="TextBox 13"/>
          <p:cNvSpPr txBox="1"/>
          <p:nvPr/>
        </p:nvSpPr>
        <p:spPr>
          <a:xfrm>
            <a:off x="470291" y="1454462"/>
            <a:ext cx="2585535" cy="4201150"/>
          </a:xfrm>
          <a:prstGeom prst="rect">
            <a:avLst/>
          </a:prstGeom>
          <a:noFill/>
        </p:spPr>
        <p:txBody>
          <a:bodyPr wrap="square" rtlCol="0">
            <a:spAutoFit/>
          </a:bodyPr>
          <a:lstStyle/>
          <a:p>
            <a:r>
              <a:rPr lang="en-GB" sz="1300" dirty="0">
                <a:latin typeface="Arial Narrow" panose="020B0606020202030204" pitchFamily="34" charset="0"/>
              </a:rPr>
              <a:t>FE &amp; Skills organisations have a responsibility to teach learners about sustainability but to commit to becoming truly sustainable institutions and for all to be working towards net zero by 2030. </a:t>
            </a:r>
          </a:p>
          <a:p>
            <a:endParaRPr lang="en-GB" sz="1000" dirty="0">
              <a:latin typeface="Arial Narrow" panose="020B0606020202030204" pitchFamily="34" charset="0"/>
            </a:endParaRPr>
          </a:p>
          <a:p>
            <a:r>
              <a:rPr lang="en-GB" sz="1300" dirty="0">
                <a:latin typeface="Arial Narrow" panose="020B0606020202030204" pitchFamily="34" charset="0"/>
              </a:rPr>
              <a:t>Resources such as:</a:t>
            </a:r>
          </a:p>
          <a:p>
            <a:pPr marL="285750" indent="-285750">
              <a:buFont typeface="Arial" panose="020B0604020202020204" pitchFamily="34" charset="0"/>
              <a:buChar char="•"/>
            </a:pPr>
            <a:r>
              <a:rPr lang="en-GB" sz="1300" dirty="0" err="1">
                <a:latin typeface="Arial Narrow" panose="020B0606020202030204" pitchFamily="34" charset="0"/>
              </a:rPr>
              <a:t>AoC</a:t>
            </a:r>
            <a:r>
              <a:rPr lang="en-GB" sz="1300" dirty="0">
                <a:latin typeface="Arial Narrow" panose="020B0606020202030204" pitchFamily="34" charset="0"/>
              </a:rPr>
              <a:t> Green College Commitment </a:t>
            </a:r>
          </a:p>
          <a:p>
            <a:pPr marL="285750" indent="-285750">
              <a:buFont typeface="Arial" panose="020B0604020202020204" pitchFamily="34" charset="0"/>
              <a:buChar char="•"/>
            </a:pPr>
            <a:r>
              <a:rPr lang="en-GB" sz="1300" dirty="0">
                <a:latin typeface="Arial Narrow" panose="020B0606020202030204" pitchFamily="34" charset="0"/>
              </a:rPr>
              <a:t>Climate Action Roadmap for FE Colleges</a:t>
            </a:r>
          </a:p>
          <a:p>
            <a:pPr marL="285750" indent="-285750">
              <a:buFont typeface="Arial" panose="020B0604020202020204" pitchFamily="34" charset="0"/>
              <a:buChar char="•"/>
            </a:pPr>
            <a:r>
              <a:rPr lang="en-GB" sz="1300" dirty="0">
                <a:latin typeface="Arial Narrow" panose="020B0606020202030204" pitchFamily="34" charset="0"/>
              </a:rPr>
              <a:t>UNESCO 17 Goals </a:t>
            </a:r>
          </a:p>
          <a:p>
            <a:pPr marL="285750" indent="-285750">
              <a:buFont typeface="Arial" panose="020B0604020202020204" pitchFamily="34" charset="0"/>
              <a:buChar char="•"/>
            </a:pPr>
            <a:r>
              <a:rPr lang="en-GB" sz="1300" dirty="0">
                <a:latin typeface="Arial Narrow" panose="020B0606020202030204" pitchFamily="34" charset="0"/>
              </a:rPr>
              <a:t>UNESCO ESD Roadmap</a:t>
            </a:r>
          </a:p>
          <a:p>
            <a:pPr marL="285750" indent="-285750">
              <a:buFont typeface="Arial" panose="020B0604020202020204" pitchFamily="34" charset="0"/>
              <a:buChar char="•"/>
            </a:pPr>
            <a:r>
              <a:rPr lang="en-GB" sz="1300" dirty="0">
                <a:latin typeface="Arial Narrow" panose="020B0606020202030204" pitchFamily="34" charset="0"/>
              </a:rPr>
              <a:t>Ten Point Plan for a Green Industrial Revolution</a:t>
            </a:r>
          </a:p>
          <a:p>
            <a:pPr marL="285750" indent="-285750">
              <a:buFont typeface="Arial" panose="020B0604020202020204" pitchFamily="34" charset="0"/>
              <a:buChar char="•"/>
            </a:pPr>
            <a:endParaRPr lang="en-GB" sz="1300" dirty="0">
              <a:latin typeface="Arial Narrow" panose="020B0606020202030204" pitchFamily="34" charset="0"/>
            </a:endParaRPr>
          </a:p>
          <a:p>
            <a:r>
              <a:rPr lang="en-GB" sz="1300" dirty="0">
                <a:latin typeface="Arial Narrow" panose="020B0606020202030204" pitchFamily="34" charset="0"/>
              </a:rPr>
              <a:t>will help the sector implement sustainability strategies and governance frameworks leading to greener institutions.  More guides &amp; signposting available on the Padlet. </a:t>
            </a:r>
          </a:p>
          <a:p>
            <a:endParaRPr lang="en-GB" sz="1000" dirty="0">
              <a:latin typeface="Arial Narrow" panose="020B0606020202030204" pitchFamily="34" charset="0"/>
            </a:endParaRPr>
          </a:p>
        </p:txBody>
      </p:sp>
      <p:sp>
        <p:nvSpPr>
          <p:cNvPr id="5" name="Rectangle 4"/>
          <p:cNvSpPr/>
          <p:nvPr/>
        </p:nvSpPr>
        <p:spPr>
          <a:xfrm>
            <a:off x="6796007" y="3114618"/>
            <a:ext cx="2007030" cy="1113237"/>
          </a:xfrm>
          <a:prstGeom prst="rect">
            <a:avLst/>
          </a:prstGeom>
          <a:solidFill>
            <a:srgbClr val="B6DE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8237349" y="3564610"/>
            <a:ext cx="184731" cy="369332"/>
          </a:xfrm>
          <a:prstGeom prst="rect">
            <a:avLst/>
          </a:prstGeom>
          <a:noFill/>
        </p:spPr>
        <p:txBody>
          <a:bodyPr wrap="none" rtlCol="0">
            <a:spAutoFit/>
          </a:bodyPr>
          <a:lstStyle/>
          <a:p>
            <a:endParaRPr lang="en-GB" dirty="0"/>
          </a:p>
        </p:txBody>
      </p:sp>
      <p:sp>
        <p:nvSpPr>
          <p:cNvPr id="11" name="TextBox 10"/>
          <p:cNvSpPr txBox="1"/>
          <p:nvPr/>
        </p:nvSpPr>
        <p:spPr>
          <a:xfrm>
            <a:off x="6383682" y="1673033"/>
            <a:ext cx="2723199" cy="3893374"/>
          </a:xfrm>
          <a:prstGeom prst="rect">
            <a:avLst/>
          </a:prstGeom>
          <a:noFill/>
        </p:spPr>
        <p:txBody>
          <a:bodyPr wrap="square" rtlCol="0">
            <a:spAutoFit/>
          </a:bodyPr>
          <a:lstStyle/>
          <a:p>
            <a:pPr algn="just"/>
            <a:r>
              <a:rPr lang="en-GB" sz="1300" dirty="0">
                <a:latin typeface="Arial Narrow" panose="020B0606020202030204" pitchFamily="34" charset="0"/>
              </a:rPr>
              <a:t>As part of the response to ‘green up’ the curriculum, FE &amp; Skills organisations have an important role to play in raising the profile of sustainability across the industries they support through projects and activities apprentices and learners undertake.  </a:t>
            </a:r>
          </a:p>
          <a:p>
            <a:pPr algn="just"/>
            <a:endParaRPr lang="en-GB" sz="1300" dirty="0">
              <a:latin typeface="Arial Narrow" panose="020B0606020202030204" pitchFamily="34" charset="0"/>
            </a:endParaRPr>
          </a:p>
          <a:p>
            <a:pPr algn="just"/>
            <a:r>
              <a:rPr lang="en-GB" sz="1300" dirty="0">
                <a:latin typeface="Arial Narrow" panose="020B0606020202030204" pitchFamily="34" charset="0"/>
              </a:rPr>
              <a:t>By identifying sustainability projects and activities, learners and apprentices will gain greater knowledge and a deeper understanding of the issues that affect young people and adults. FE &amp; Skills providers need to listen to that voice, allow learners to generate ideas and ultimately influence and lead positive change for their future.  Examples of projects and helpful tips &amp; prompts are available on the Padlet. </a:t>
            </a:r>
          </a:p>
        </p:txBody>
      </p:sp>
      <p:sp>
        <p:nvSpPr>
          <p:cNvPr id="17" name="Rectangle 16"/>
          <p:cNvSpPr/>
          <p:nvPr/>
        </p:nvSpPr>
        <p:spPr>
          <a:xfrm>
            <a:off x="9611360" y="3027680"/>
            <a:ext cx="2159603" cy="1402080"/>
          </a:xfrm>
          <a:prstGeom prst="rect">
            <a:avLst/>
          </a:prstGeom>
          <a:solidFill>
            <a:srgbClr val="5C9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9232370" y="1567871"/>
            <a:ext cx="2706324" cy="3893374"/>
          </a:xfrm>
          <a:prstGeom prst="rect">
            <a:avLst/>
          </a:prstGeom>
          <a:noFill/>
        </p:spPr>
        <p:txBody>
          <a:bodyPr wrap="square" rtlCol="0">
            <a:spAutoFit/>
          </a:bodyPr>
          <a:lstStyle/>
          <a:p>
            <a:pPr algn="just"/>
            <a:r>
              <a:rPr lang="en-GB" sz="1300" dirty="0">
                <a:latin typeface="Arial Narrow" panose="020B0606020202030204" pitchFamily="34" charset="0"/>
              </a:rPr>
              <a:t>Through building successful long-term relationships with key sector partners that support green, circular and sustainable development, we commit to provide a platform to learn, share and develop this agenda.  </a:t>
            </a:r>
          </a:p>
          <a:p>
            <a:pPr algn="just"/>
            <a:endParaRPr lang="en-GB" sz="1300" dirty="0">
              <a:latin typeface="Arial Narrow" panose="020B0606020202030204" pitchFamily="34" charset="0"/>
            </a:endParaRPr>
          </a:p>
          <a:p>
            <a:r>
              <a:rPr lang="en-GB" sz="1300" dirty="0">
                <a:latin typeface="Arial Narrow" panose="020B0606020202030204" pitchFamily="34" charset="0"/>
              </a:rPr>
              <a:t>By working collaboratively and playing our part we can ensure sustainable development across the region is given the priority and recognition it requires to be impactful. This pledge will offer the skills system a clear voice to influence local policy and funding decisions and support the raising of quality standards and curriculum development through sharing of good practice. </a:t>
            </a:r>
          </a:p>
          <a:p>
            <a:endParaRPr lang="en-GB" sz="1300" dirty="0">
              <a:latin typeface="Arial Narrow" panose="020B0606020202030204" pitchFamily="34" charset="0"/>
            </a:endParaRPr>
          </a:p>
          <a:p>
            <a:endParaRPr lang="en-GB" sz="1300" dirty="0">
              <a:latin typeface="Arial Narrow" panose="020B0606020202030204" pitchFamily="34" charset="0"/>
            </a:endParaRPr>
          </a:p>
        </p:txBody>
      </p:sp>
    </p:spTree>
    <p:extLst>
      <p:ext uri="{BB962C8B-B14F-4D97-AF65-F5344CB8AC3E}">
        <p14:creationId xmlns:p14="http://schemas.microsoft.com/office/powerpoint/2010/main" val="121380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573439" y="4711038"/>
            <a:ext cx="11275016" cy="867905"/>
          </a:xfrm>
          <a:prstGeom prst="rect">
            <a:avLst/>
          </a:prstGeom>
          <a:solidFill>
            <a:srgbClr val="5C9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p:nvSpPr>
        <p:spPr>
          <a:xfrm>
            <a:off x="573439" y="3715095"/>
            <a:ext cx="11275016" cy="867905"/>
          </a:xfrm>
          <a:prstGeom prst="rect">
            <a:avLst/>
          </a:prstGeom>
          <a:solidFill>
            <a:srgbClr val="B6DE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p:nvSpPr>
        <p:spPr>
          <a:xfrm>
            <a:off x="573439" y="2748521"/>
            <a:ext cx="11275016" cy="867905"/>
          </a:xfrm>
          <a:prstGeom prst="rect">
            <a:avLst/>
          </a:prstGeom>
          <a:solidFill>
            <a:srgbClr val="C5E4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573439" y="1781319"/>
            <a:ext cx="11275016" cy="867905"/>
          </a:xfrm>
          <a:prstGeom prst="rect">
            <a:avLst/>
          </a:prstGeom>
          <a:solidFill>
            <a:srgbClr val="E2EE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487680" y="224400"/>
            <a:ext cx="11360775" cy="1938992"/>
          </a:xfrm>
          <a:prstGeom prst="rect">
            <a:avLst/>
          </a:prstGeom>
          <a:noFill/>
        </p:spPr>
        <p:txBody>
          <a:bodyPr wrap="square" rtlCol="0">
            <a:spAutoFit/>
          </a:bodyPr>
          <a:lstStyle/>
          <a:p>
            <a:pPr algn="ctr"/>
            <a:r>
              <a:rPr lang="en-GB" b="1" dirty="0">
                <a:solidFill>
                  <a:schemeClr val="bg1"/>
                </a:solidFill>
                <a:latin typeface="Arial Narrow" panose="020B0606020202030204" pitchFamily="34" charset="0"/>
              </a:rPr>
              <a:t>A Green &amp; Sustainable Development Charter </a:t>
            </a:r>
          </a:p>
          <a:p>
            <a:endParaRPr lang="en-GB" b="1" dirty="0">
              <a:solidFill>
                <a:schemeClr val="bg1"/>
              </a:solidFill>
            </a:endParaRPr>
          </a:p>
          <a:p>
            <a:r>
              <a:rPr lang="en-GB" sz="1400" b="1" dirty="0">
                <a:solidFill>
                  <a:schemeClr val="bg1"/>
                </a:solidFill>
                <a:latin typeface="Arial Narrow" panose="020B0606020202030204" pitchFamily="34" charset="0"/>
              </a:rPr>
              <a:t>Aim: T</a:t>
            </a:r>
            <a:r>
              <a:rPr lang="en-GB" sz="1400" dirty="0">
                <a:solidFill>
                  <a:schemeClr val="bg1"/>
                </a:solidFill>
                <a:latin typeface="Arial Narrow" panose="020B0606020202030204" pitchFamily="34" charset="0"/>
              </a:rPr>
              <a:t>o provide FE &amp; Skills organisations with an opportunity to enhance their response in supporting green and sustainable development by adopting green skills, circular economy and sustainability practices as part of operational and curriculum development. </a:t>
            </a:r>
          </a:p>
          <a:p>
            <a:endParaRPr lang="en-GB" sz="1400" dirty="0">
              <a:solidFill>
                <a:schemeClr val="bg1"/>
              </a:solidFill>
              <a:latin typeface="Arial Narrow" panose="020B0606020202030204" pitchFamily="34" charset="0"/>
            </a:endParaRPr>
          </a:p>
          <a:p>
            <a:r>
              <a:rPr lang="en-GB" sz="1400" dirty="0">
                <a:solidFill>
                  <a:schemeClr val="bg1"/>
                </a:solidFill>
                <a:latin typeface="Arial Narrow" panose="020B0606020202030204" pitchFamily="34" charset="0"/>
              </a:rPr>
              <a:t>By committing to this charter you agree to:</a:t>
            </a:r>
          </a:p>
          <a:p>
            <a:endParaRPr lang="en-GB" sz="1400" dirty="0">
              <a:latin typeface="Arial Narrow" panose="020B0606020202030204" pitchFamily="34" charset="0"/>
            </a:endParaRPr>
          </a:p>
          <a:p>
            <a:endParaRPr lang="en-GB" sz="1400" dirty="0">
              <a:latin typeface="Arial Narrow" panose="020B0606020202030204" pitchFamily="34" charset="0"/>
            </a:endParaRPr>
          </a:p>
        </p:txBody>
      </p:sp>
      <p:pic>
        <p:nvPicPr>
          <p:cNvPr id="5" name="Picture 4"/>
          <p:cNvPicPr>
            <a:picLocks noChangeAspect="1"/>
          </p:cNvPicPr>
          <p:nvPr/>
        </p:nvPicPr>
        <p:blipFill>
          <a:blip r:embed="rId2"/>
          <a:stretch>
            <a:fillRect/>
          </a:stretch>
        </p:blipFill>
        <p:spPr>
          <a:xfrm>
            <a:off x="637565" y="1967348"/>
            <a:ext cx="589425" cy="589425"/>
          </a:xfrm>
          <a:prstGeom prst="rect">
            <a:avLst/>
          </a:prstGeom>
        </p:spPr>
      </p:pic>
      <p:sp>
        <p:nvSpPr>
          <p:cNvPr id="10" name="TextBox 9"/>
          <p:cNvSpPr txBox="1"/>
          <p:nvPr/>
        </p:nvSpPr>
        <p:spPr>
          <a:xfrm>
            <a:off x="1342386" y="4783271"/>
            <a:ext cx="10466545" cy="738664"/>
          </a:xfrm>
          <a:prstGeom prst="rect">
            <a:avLst/>
          </a:prstGeom>
          <a:noFill/>
        </p:spPr>
        <p:txBody>
          <a:bodyPr wrap="square" rtlCol="0">
            <a:spAutoFit/>
          </a:bodyPr>
          <a:lstStyle/>
          <a:p>
            <a:r>
              <a:rPr lang="en-GB" sz="1400" dirty="0">
                <a:latin typeface="Arial Narrow" panose="020B0606020202030204" pitchFamily="34" charset="0"/>
              </a:rPr>
              <a:t>Building long-term relationships with partners and other networks across the region that support the skills sector’s green and sustainable development needs and provide a platform to learn, share and develop this agenda including the opportunity to offer a clear voice to influence skills policy around sustainability and support the raising of quality standards, curriculum development and the introduction of new greener standards and qualifications. </a:t>
            </a:r>
          </a:p>
        </p:txBody>
      </p:sp>
      <p:pic>
        <p:nvPicPr>
          <p:cNvPr id="11" name="Picture 10"/>
          <p:cNvPicPr>
            <a:picLocks noChangeAspect="1"/>
          </p:cNvPicPr>
          <p:nvPr/>
        </p:nvPicPr>
        <p:blipFill>
          <a:blip r:embed="rId3"/>
          <a:stretch>
            <a:fillRect/>
          </a:stretch>
        </p:blipFill>
        <p:spPr>
          <a:xfrm>
            <a:off x="637564" y="2887760"/>
            <a:ext cx="589425" cy="589425"/>
          </a:xfrm>
          <a:prstGeom prst="rect">
            <a:avLst/>
          </a:prstGeom>
        </p:spPr>
      </p:pic>
      <p:pic>
        <p:nvPicPr>
          <p:cNvPr id="12" name="Picture 11"/>
          <p:cNvPicPr>
            <a:picLocks noChangeAspect="1"/>
          </p:cNvPicPr>
          <p:nvPr/>
        </p:nvPicPr>
        <p:blipFill>
          <a:blip r:embed="rId4"/>
          <a:stretch>
            <a:fillRect/>
          </a:stretch>
        </p:blipFill>
        <p:spPr>
          <a:xfrm>
            <a:off x="631355" y="3822878"/>
            <a:ext cx="601842" cy="601842"/>
          </a:xfrm>
          <a:prstGeom prst="rect">
            <a:avLst/>
          </a:prstGeom>
        </p:spPr>
      </p:pic>
      <p:pic>
        <p:nvPicPr>
          <p:cNvPr id="13" name="Picture 12"/>
          <p:cNvPicPr>
            <a:picLocks noChangeAspect="1"/>
          </p:cNvPicPr>
          <p:nvPr/>
        </p:nvPicPr>
        <p:blipFill>
          <a:blip r:embed="rId5"/>
          <a:stretch>
            <a:fillRect/>
          </a:stretch>
        </p:blipFill>
        <p:spPr>
          <a:xfrm>
            <a:off x="616817" y="4824404"/>
            <a:ext cx="641169" cy="641169"/>
          </a:xfrm>
          <a:prstGeom prst="rect">
            <a:avLst/>
          </a:prstGeom>
        </p:spPr>
      </p:pic>
      <p:sp>
        <p:nvSpPr>
          <p:cNvPr id="14" name="TextBox 13"/>
          <p:cNvSpPr txBox="1"/>
          <p:nvPr/>
        </p:nvSpPr>
        <p:spPr>
          <a:xfrm>
            <a:off x="1312749" y="1845939"/>
            <a:ext cx="10125581" cy="738664"/>
          </a:xfrm>
          <a:prstGeom prst="rect">
            <a:avLst/>
          </a:prstGeom>
          <a:noFill/>
        </p:spPr>
        <p:txBody>
          <a:bodyPr wrap="square" rtlCol="0">
            <a:spAutoFit/>
          </a:bodyPr>
          <a:lstStyle/>
          <a:p>
            <a:r>
              <a:rPr lang="en-GB" sz="1400" dirty="0">
                <a:latin typeface="Arial Narrow" panose="020B0606020202030204" pitchFamily="34" charset="0"/>
              </a:rPr>
              <a:t>Identifying, monitoring, sharing &amp; reducing the environmental impact of our organisation whilst striving to continually improve our environmental performance as an integral part of our business strategy and operating methods, with regular review points and specific targets &amp; to showcase impact in this area via ongoing meetings &amp; events </a:t>
            </a:r>
          </a:p>
        </p:txBody>
      </p:sp>
      <p:sp>
        <p:nvSpPr>
          <p:cNvPr id="15" name="TextBox 14"/>
          <p:cNvSpPr txBox="1"/>
          <p:nvPr/>
        </p:nvSpPr>
        <p:spPr>
          <a:xfrm>
            <a:off x="1320770" y="2813140"/>
            <a:ext cx="10249568" cy="738664"/>
          </a:xfrm>
          <a:prstGeom prst="rect">
            <a:avLst/>
          </a:prstGeom>
          <a:noFill/>
        </p:spPr>
        <p:txBody>
          <a:bodyPr wrap="square" rtlCol="0">
            <a:spAutoFit/>
          </a:bodyPr>
          <a:lstStyle/>
          <a:p>
            <a:r>
              <a:rPr lang="en-GB" sz="1400" dirty="0">
                <a:latin typeface="Arial Narrow" panose="020B0606020202030204" pitchFamily="34" charset="0"/>
              </a:rPr>
              <a:t>Utilising the resources available, including the EAUC Climate Action Roadmap, AoC Green College Commitment and UNESCO Education for Sustainable Development 2030 Roadmap to embed, promote and contextualise green, regenerative and sustainable approaches into the curriculum, encouraging discussion and debate amongst students, staff and external stakeholders and provide resources and upskilling on this agenda. </a:t>
            </a:r>
          </a:p>
        </p:txBody>
      </p:sp>
      <p:sp>
        <p:nvSpPr>
          <p:cNvPr id="16" name="TextBox 15"/>
          <p:cNvSpPr txBox="1"/>
          <p:nvPr/>
        </p:nvSpPr>
        <p:spPr>
          <a:xfrm>
            <a:off x="1342387" y="3779715"/>
            <a:ext cx="10249569" cy="738664"/>
          </a:xfrm>
          <a:prstGeom prst="rect">
            <a:avLst/>
          </a:prstGeom>
          <a:noFill/>
        </p:spPr>
        <p:txBody>
          <a:bodyPr wrap="square" rtlCol="0">
            <a:spAutoFit/>
          </a:bodyPr>
          <a:lstStyle/>
          <a:p>
            <a:r>
              <a:rPr lang="en-GB" sz="1400" dirty="0">
                <a:latin typeface="Arial Narrow" panose="020B0606020202030204" pitchFamily="34" charset="0"/>
              </a:rPr>
              <a:t>Identifying and sharing projects, workplace activities, resources and case studies that lead to greater knowledge and understanding of sustainability issues both for the employer and the learners, building a bank of resources and case studies that support the wider skills community and that empowers local businesses and training organisations to become net-zero. </a:t>
            </a:r>
          </a:p>
        </p:txBody>
      </p:sp>
      <p:sp>
        <p:nvSpPr>
          <p:cNvPr id="21" name="TextBox 20"/>
          <p:cNvSpPr txBox="1"/>
          <p:nvPr/>
        </p:nvSpPr>
        <p:spPr>
          <a:xfrm>
            <a:off x="573439" y="5957334"/>
            <a:ext cx="11275016" cy="307777"/>
          </a:xfrm>
          <a:prstGeom prst="rect">
            <a:avLst/>
          </a:prstGeom>
          <a:noFill/>
        </p:spPr>
        <p:txBody>
          <a:bodyPr wrap="square" rtlCol="0">
            <a:spAutoFit/>
          </a:bodyPr>
          <a:lstStyle/>
          <a:p>
            <a:r>
              <a:rPr lang="en-GB" sz="1400" dirty="0">
                <a:solidFill>
                  <a:schemeClr val="bg1"/>
                </a:solidFill>
                <a:latin typeface="Arial Narrow" panose="020B0606020202030204" pitchFamily="34" charset="0"/>
              </a:rPr>
              <a:t>Signed by:				On behalf of:			              		Published on</a:t>
            </a:r>
            <a:r>
              <a:rPr lang="en-GB" sz="1400" dirty="0">
                <a:solidFill>
                  <a:schemeClr val="bg1"/>
                </a:solidFill>
              </a:rPr>
              <a:t>:</a:t>
            </a:r>
          </a:p>
        </p:txBody>
      </p:sp>
    </p:spTree>
    <p:extLst>
      <p:ext uri="{BB962C8B-B14F-4D97-AF65-F5344CB8AC3E}">
        <p14:creationId xmlns:p14="http://schemas.microsoft.com/office/powerpoint/2010/main" val="134999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6" name="Rectangle 25"/>
          <p:cNvSpPr/>
          <p:nvPr/>
        </p:nvSpPr>
        <p:spPr>
          <a:xfrm>
            <a:off x="533915" y="5089429"/>
            <a:ext cx="11275016" cy="867905"/>
          </a:xfrm>
          <a:prstGeom prst="rect">
            <a:avLst/>
          </a:prstGeom>
          <a:solidFill>
            <a:srgbClr val="5C95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p:nvSpPr>
        <p:spPr>
          <a:xfrm>
            <a:off x="573439" y="3948808"/>
            <a:ext cx="11275016" cy="867905"/>
          </a:xfrm>
          <a:prstGeom prst="rect">
            <a:avLst/>
          </a:prstGeom>
          <a:solidFill>
            <a:srgbClr val="B6DE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p:nvSpPr>
        <p:spPr>
          <a:xfrm>
            <a:off x="573439" y="2748521"/>
            <a:ext cx="11275016" cy="1041324"/>
          </a:xfrm>
          <a:prstGeom prst="rect">
            <a:avLst/>
          </a:prstGeom>
          <a:solidFill>
            <a:srgbClr val="C5E4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573439" y="1781319"/>
            <a:ext cx="11275016" cy="867905"/>
          </a:xfrm>
          <a:prstGeom prst="rect">
            <a:avLst/>
          </a:prstGeom>
          <a:solidFill>
            <a:srgbClr val="E2EE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487680" y="224400"/>
            <a:ext cx="11360775" cy="1938992"/>
          </a:xfrm>
          <a:prstGeom prst="rect">
            <a:avLst/>
          </a:prstGeom>
          <a:noFill/>
        </p:spPr>
        <p:txBody>
          <a:bodyPr wrap="square" rtlCol="0">
            <a:spAutoFit/>
          </a:bodyPr>
          <a:lstStyle/>
          <a:p>
            <a:pPr algn="ctr"/>
            <a:r>
              <a:rPr lang="en-GB" b="1" dirty="0">
                <a:solidFill>
                  <a:schemeClr val="bg1"/>
                </a:solidFill>
                <a:latin typeface="Arial Narrow" panose="020B0606020202030204" pitchFamily="34" charset="0"/>
              </a:rPr>
              <a:t>A Green &amp; Sustainable Development Charter </a:t>
            </a:r>
          </a:p>
          <a:p>
            <a:endParaRPr lang="en-GB" b="1" dirty="0">
              <a:solidFill>
                <a:schemeClr val="bg1"/>
              </a:solidFill>
            </a:endParaRPr>
          </a:p>
          <a:p>
            <a:r>
              <a:rPr lang="en-GB" sz="1400" b="1" dirty="0">
                <a:solidFill>
                  <a:schemeClr val="bg1"/>
                </a:solidFill>
                <a:latin typeface="Arial Narrow" panose="020B0606020202030204" pitchFamily="34" charset="0"/>
              </a:rPr>
              <a:t>T</a:t>
            </a:r>
            <a:r>
              <a:rPr lang="en-GB" sz="1400" dirty="0">
                <a:solidFill>
                  <a:schemeClr val="bg1"/>
                </a:solidFill>
                <a:latin typeface="Arial Narrow" panose="020B0606020202030204" pitchFamily="34" charset="0"/>
              </a:rPr>
              <a:t>o support the commitment of this charter a resource bank has been produced covering the 4 pillars of the charter.  The resources can be found on the ETF website and on the Northern Skills Website or contact the project lead directly.  </a:t>
            </a:r>
            <a:r>
              <a:rPr lang="en-GB" sz="1400" dirty="0">
                <a:solidFill>
                  <a:schemeClr val="bg1"/>
                </a:solidFill>
                <a:latin typeface="Arial Narrow" panose="020B0606020202030204" pitchFamily="34" charset="0"/>
                <a:hlinkClick r:id="rId2">
                  <a:extLst>
                    <a:ext uri="{A12FA001-AC4F-418D-AE19-62706E023703}">
                      <ahyp:hlinkClr xmlns:ahyp="http://schemas.microsoft.com/office/drawing/2018/hyperlinkcolor" val="tx"/>
                    </a:ext>
                  </a:extLst>
                </a:hlinkClick>
              </a:rPr>
              <a:t>Alex.miles@wylp.org.uk</a:t>
            </a:r>
            <a:r>
              <a:rPr lang="en-GB" sz="1400" dirty="0">
                <a:solidFill>
                  <a:schemeClr val="bg1"/>
                </a:solidFill>
                <a:latin typeface="Arial Narrow" panose="020B0606020202030204" pitchFamily="34" charset="0"/>
              </a:rPr>
              <a:t> – </a:t>
            </a:r>
            <a:r>
              <a:rPr lang="en-GB" sz="1400" dirty="0">
                <a:solidFill>
                  <a:schemeClr val="bg1"/>
                </a:solidFill>
                <a:latin typeface="Arial Narrow" panose="020B0606020202030204" pitchFamily="34" charset="0"/>
                <a:hlinkClick r:id="rId3">
                  <a:extLst>
                    <a:ext uri="{A12FA001-AC4F-418D-AE19-62706E023703}">
                      <ahyp:hlinkClr xmlns:ahyp="http://schemas.microsoft.com/office/drawing/2018/hyperlinkcolor" val="tx"/>
                    </a:ext>
                  </a:extLst>
                </a:hlinkClick>
              </a:rPr>
              <a:t>www.northernskillsnetwork.co.uk</a:t>
            </a:r>
            <a:r>
              <a:rPr lang="en-GB" sz="1400" dirty="0">
                <a:solidFill>
                  <a:schemeClr val="bg1"/>
                </a:solidFill>
                <a:latin typeface="Arial Narrow" panose="020B0606020202030204" pitchFamily="34" charset="0"/>
              </a:rPr>
              <a:t> - </a:t>
            </a:r>
            <a:r>
              <a:rPr lang="en-GB" sz="1400" dirty="0">
                <a:solidFill>
                  <a:schemeClr val="bg1"/>
                </a:solidFill>
                <a:latin typeface="Arial Narrow" panose="020B0606020202030204" pitchFamily="34" charset="0"/>
                <a:hlinkClick r:id="rId4">
                  <a:extLst>
                    <a:ext uri="{A12FA001-AC4F-418D-AE19-62706E023703}">
                      <ahyp:hlinkClr xmlns:ahyp="http://schemas.microsoft.com/office/drawing/2018/hyperlinkcolor" val="tx"/>
                    </a:ext>
                  </a:extLst>
                </a:hlinkClick>
              </a:rPr>
              <a:t>www.et-foundation.co.uk</a:t>
            </a:r>
            <a:endParaRPr lang="en-GB" sz="1400" dirty="0">
              <a:solidFill>
                <a:schemeClr val="bg1"/>
              </a:solidFill>
              <a:latin typeface="Arial Narrow" panose="020B0606020202030204" pitchFamily="34" charset="0"/>
            </a:endParaRPr>
          </a:p>
          <a:p>
            <a:endParaRPr lang="en-GB" sz="1400" dirty="0">
              <a:solidFill>
                <a:schemeClr val="bg1"/>
              </a:solidFill>
              <a:latin typeface="Arial Narrow" panose="020B0606020202030204" pitchFamily="34" charset="0"/>
            </a:endParaRPr>
          </a:p>
          <a:p>
            <a:r>
              <a:rPr lang="en-GB" sz="1400" dirty="0">
                <a:solidFill>
                  <a:schemeClr val="bg1"/>
                </a:solidFill>
                <a:latin typeface="Arial Narrow" panose="020B0606020202030204" pitchFamily="34" charset="0"/>
              </a:rPr>
              <a:t>The resource bank includes:</a:t>
            </a:r>
          </a:p>
          <a:p>
            <a:endParaRPr lang="en-GB" sz="1400" dirty="0">
              <a:latin typeface="Arial Narrow" panose="020B0606020202030204" pitchFamily="34" charset="0"/>
            </a:endParaRPr>
          </a:p>
          <a:p>
            <a:endParaRPr lang="en-GB" sz="1400" dirty="0">
              <a:latin typeface="Arial Narrow" panose="020B0606020202030204" pitchFamily="34" charset="0"/>
            </a:endParaRPr>
          </a:p>
        </p:txBody>
      </p:sp>
      <p:pic>
        <p:nvPicPr>
          <p:cNvPr id="5" name="Picture 4"/>
          <p:cNvPicPr>
            <a:picLocks noChangeAspect="1"/>
          </p:cNvPicPr>
          <p:nvPr/>
        </p:nvPicPr>
        <p:blipFill>
          <a:blip r:embed="rId5"/>
          <a:stretch>
            <a:fillRect/>
          </a:stretch>
        </p:blipFill>
        <p:spPr>
          <a:xfrm>
            <a:off x="637565" y="1967348"/>
            <a:ext cx="589425" cy="589425"/>
          </a:xfrm>
          <a:prstGeom prst="rect">
            <a:avLst/>
          </a:prstGeom>
        </p:spPr>
      </p:pic>
      <p:sp>
        <p:nvSpPr>
          <p:cNvPr id="10" name="TextBox 9"/>
          <p:cNvSpPr txBox="1"/>
          <p:nvPr/>
        </p:nvSpPr>
        <p:spPr>
          <a:xfrm>
            <a:off x="1191540" y="5178726"/>
            <a:ext cx="10466545" cy="738664"/>
          </a:xfrm>
          <a:prstGeom prst="rect">
            <a:avLst/>
          </a:prstGeom>
          <a:noFill/>
        </p:spPr>
        <p:txBody>
          <a:bodyPr wrap="square" rtlCol="0">
            <a:spAutoFit/>
          </a:bodyPr>
          <a:lstStyle/>
          <a:p>
            <a:r>
              <a:rPr lang="en-US" sz="1400" u="sng" dirty="0">
                <a:latin typeface="Arial Narrow" panose="020B0606020202030204" pitchFamily="34" charset="0"/>
              </a:rPr>
              <a:t>Access to expert &amp; specialist presentations </a:t>
            </a:r>
            <a:r>
              <a:rPr lang="en-GB" sz="1400" dirty="0">
                <a:latin typeface="Arial Narrow" panose="020B0606020202030204" pitchFamily="34" charset="0"/>
              </a:rPr>
              <a:t>– to support the FE &amp; Skills sector in further enhancing their institutional and curriculum response to sustainable development a range of experts and specialist guest were invited to join the projects community of practice, the resource bank includes all of their presentations and tips to support apprentice and learner development</a:t>
            </a:r>
          </a:p>
        </p:txBody>
      </p:sp>
      <p:pic>
        <p:nvPicPr>
          <p:cNvPr id="11" name="Picture 10"/>
          <p:cNvPicPr>
            <a:picLocks noChangeAspect="1"/>
          </p:cNvPicPr>
          <p:nvPr/>
        </p:nvPicPr>
        <p:blipFill>
          <a:blip r:embed="rId6"/>
          <a:stretch>
            <a:fillRect/>
          </a:stretch>
        </p:blipFill>
        <p:spPr>
          <a:xfrm>
            <a:off x="637564" y="2887760"/>
            <a:ext cx="589425" cy="589425"/>
          </a:xfrm>
          <a:prstGeom prst="rect">
            <a:avLst/>
          </a:prstGeom>
        </p:spPr>
      </p:pic>
      <p:pic>
        <p:nvPicPr>
          <p:cNvPr id="12" name="Picture 11"/>
          <p:cNvPicPr>
            <a:picLocks noChangeAspect="1"/>
          </p:cNvPicPr>
          <p:nvPr/>
        </p:nvPicPr>
        <p:blipFill>
          <a:blip r:embed="rId7"/>
          <a:stretch>
            <a:fillRect/>
          </a:stretch>
        </p:blipFill>
        <p:spPr>
          <a:xfrm>
            <a:off x="656992" y="4015964"/>
            <a:ext cx="601842" cy="601842"/>
          </a:xfrm>
          <a:prstGeom prst="rect">
            <a:avLst/>
          </a:prstGeom>
        </p:spPr>
      </p:pic>
      <p:pic>
        <p:nvPicPr>
          <p:cNvPr id="13" name="Picture 12"/>
          <p:cNvPicPr>
            <a:picLocks noChangeAspect="1"/>
          </p:cNvPicPr>
          <p:nvPr/>
        </p:nvPicPr>
        <p:blipFill>
          <a:blip r:embed="rId8"/>
          <a:stretch>
            <a:fillRect/>
          </a:stretch>
        </p:blipFill>
        <p:spPr>
          <a:xfrm>
            <a:off x="611691" y="5157885"/>
            <a:ext cx="641169" cy="641169"/>
          </a:xfrm>
          <a:prstGeom prst="rect">
            <a:avLst/>
          </a:prstGeom>
        </p:spPr>
      </p:pic>
      <p:sp>
        <p:nvSpPr>
          <p:cNvPr id="14" name="TextBox 13"/>
          <p:cNvSpPr txBox="1"/>
          <p:nvPr/>
        </p:nvSpPr>
        <p:spPr>
          <a:xfrm>
            <a:off x="1312749" y="1845939"/>
            <a:ext cx="10125581" cy="738664"/>
          </a:xfrm>
          <a:prstGeom prst="rect">
            <a:avLst/>
          </a:prstGeom>
          <a:noFill/>
        </p:spPr>
        <p:txBody>
          <a:bodyPr wrap="square" rtlCol="0">
            <a:spAutoFit/>
          </a:bodyPr>
          <a:lstStyle/>
          <a:p>
            <a:r>
              <a:rPr lang="en-GB" sz="1400" u="sng" dirty="0">
                <a:latin typeface="Arial Narrow" panose="020B0606020202030204" pitchFamily="34" charset="0"/>
              </a:rPr>
              <a:t>Provider support Padlet </a:t>
            </a:r>
            <a:r>
              <a:rPr lang="en-GB" sz="1400" dirty="0">
                <a:latin typeface="Arial Narrow" panose="020B0606020202030204" pitchFamily="34" charset="0"/>
              </a:rPr>
              <a:t>- </a:t>
            </a:r>
            <a:r>
              <a:rPr lang="en-GB" sz="1400" dirty="0">
                <a:latin typeface="Arial Narrow" panose="020B0606020202030204" pitchFamily="34" charset="0"/>
                <a:hlinkClick r:id="rId9"/>
              </a:rPr>
              <a:t>https://padlet.com/askresources21/nsn-gsd-padlet-wmuiprx41ie7kk30</a:t>
            </a:r>
            <a:endParaRPr lang="en-GB" sz="1400" dirty="0">
              <a:latin typeface="Arial Narrow" panose="020B0606020202030204" pitchFamily="34" charset="0"/>
            </a:endParaRPr>
          </a:p>
          <a:p>
            <a:endParaRPr lang="en-GB" sz="1400" dirty="0">
              <a:latin typeface="Arial Narrow" panose="020B0606020202030204" pitchFamily="34" charset="0"/>
            </a:endParaRPr>
          </a:p>
          <a:p>
            <a:r>
              <a:rPr lang="en-GB" sz="1400" u="sng" dirty="0">
                <a:latin typeface="Arial Narrow" panose="020B0606020202030204" pitchFamily="34" charset="0"/>
              </a:rPr>
              <a:t>Employer support Padlet </a:t>
            </a:r>
            <a:r>
              <a:rPr lang="en-GB" sz="1400" dirty="0">
                <a:latin typeface="Arial Narrow" panose="020B0606020202030204" pitchFamily="34" charset="0"/>
              </a:rPr>
              <a:t>- </a:t>
            </a:r>
            <a:r>
              <a:rPr lang="en-GB" sz="1400" dirty="0">
                <a:latin typeface="Arial Narrow" panose="020B0606020202030204" pitchFamily="34" charset="0"/>
                <a:hlinkClick r:id="rId10"/>
              </a:rPr>
              <a:t>https://padlet.com/askresources21/green-sustainable-apprenticeships-for-employers-hn8pgcmyjobgwiyz</a:t>
            </a:r>
            <a:r>
              <a:rPr lang="en-GB" sz="1400" dirty="0">
                <a:latin typeface="Arial Narrow" panose="020B0606020202030204" pitchFamily="34" charset="0"/>
              </a:rPr>
              <a:t>  </a:t>
            </a:r>
          </a:p>
        </p:txBody>
      </p:sp>
      <p:sp>
        <p:nvSpPr>
          <p:cNvPr id="15" name="TextBox 14"/>
          <p:cNvSpPr txBox="1"/>
          <p:nvPr/>
        </p:nvSpPr>
        <p:spPr>
          <a:xfrm>
            <a:off x="1291115" y="2813140"/>
            <a:ext cx="10517816" cy="954107"/>
          </a:xfrm>
          <a:prstGeom prst="rect">
            <a:avLst/>
          </a:prstGeom>
          <a:noFill/>
        </p:spPr>
        <p:txBody>
          <a:bodyPr wrap="square" rtlCol="0">
            <a:spAutoFit/>
          </a:bodyPr>
          <a:lstStyle/>
          <a:p>
            <a:r>
              <a:rPr lang="en-GB" sz="1400" u="sng" dirty="0">
                <a:latin typeface="Arial Narrow" panose="020B0606020202030204" pitchFamily="34" charset="0"/>
              </a:rPr>
              <a:t>Institution Health check </a:t>
            </a:r>
            <a:r>
              <a:rPr lang="en-GB" sz="1400" dirty="0">
                <a:latin typeface="Arial Narrow" panose="020B0606020202030204" pitchFamily="34" charset="0"/>
              </a:rPr>
              <a:t>– providing a self-assessment type approach to reviewing and developing operational, teaching &amp; learning, people and partnerships responses and action plans.  Also green focused folio’s on key terms to support internal policy development.   </a:t>
            </a:r>
          </a:p>
          <a:p>
            <a:endParaRPr lang="en-GB" sz="1400" dirty="0">
              <a:latin typeface="Arial Narrow" panose="020B0606020202030204" pitchFamily="34" charset="0"/>
            </a:endParaRPr>
          </a:p>
          <a:p>
            <a:r>
              <a:rPr lang="en-GB" sz="1400" u="sng" dirty="0">
                <a:latin typeface="Arial Narrow" panose="020B0606020202030204" pitchFamily="34" charset="0"/>
              </a:rPr>
              <a:t>Glossary of terms </a:t>
            </a:r>
            <a:r>
              <a:rPr lang="en-GB" sz="1400" dirty="0">
                <a:latin typeface="Arial Narrow" panose="020B0606020202030204" pitchFamily="34" charset="0"/>
              </a:rPr>
              <a:t>-  Supporting the understanding of key terms for practitioners and learners / apprentices</a:t>
            </a:r>
          </a:p>
        </p:txBody>
      </p:sp>
      <p:sp>
        <p:nvSpPr>
          <p:cNvPr id="16" name="TextBox 15"/>
          <p:cNvSpPr txBox="1"/>
          <p:nvPr/>
        </p:nvSpPr>
        <p:spPr>
          <a:xfrm>
            <a:off x="1368992" y="3975829"/>
            <a:ext cx="10249569" cy="738664"/>
          </a:xfrm>
          <a:prstGeom prst="rect">
            <a:avLst/>
          </a:prstGeom>
          <a:noFill/>
        </p:spPr>
        <p:txBody>
          <a:bodyPr wrap="square" rtlCol="0">
            <a:spAutoFit/>
          </a:bodyPr>
          <a:lstStyle/>
          <a:p>
            <a:r>
              <a:rPr lang="en-GB" sz="1400" u="sng" dirty="0">
                <a:latin typeface="Arial Narrow" panose="020B0606020202030204" pitchFamily="34" charset="0"/>
              </a:rPr>
              <a:t>Embedding guidance </a:t>
            </a:r>
            <a:r>
              <a:rPr lang="en-GB" sz="1400" dirty="0">
                <a:latin typeface="Arial Narrow" panose="020B0606020202030204" pitchFamily="34" charset="0"/>
              </a:rPr>
              <a:t>– A “how to” guide with tips to supporting the development of mapping sustainable development into apprenticeship standards.  Plus, workbooks for apprentice activities in the workplace, helpful prompts for discussions at progress reviews, examples of apprentice &amp; learner projects, a dedicated guide for Health &amp; Social Care apprenticeships and a provider toolkit for embedding green.   </a:t>
            </a:r>
          </a:p>
        </p:txBody>
      </p:sp>
    </p:spTree>
    <p:extLst>
      <p:ext uri="{BB962C8B-B14F-4D97-AF65-F5344CB8AC3E}">
        <p14:creationId xmlns:p14="http://schemas.microsoft.com/office/powerpoint/2010/main" val="333214680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bc11d60-4d35-4118-bb4b-34f91cf69a83">
      <Terms xmlns="http://schemas.microsoft.com/office/infopath/2007/PartnerControls"/>
    </lcf76f155ced4ddcb4097134ff3c332f>
    <TaxCatchAll xmlns="6a390fce-f7b3-43db-9b6d-4644034cd09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AE80153207E0245AE6EC9CE8AB77C89" ma:contentTypeVersion="13" ma:contentTypeDescription="Create a new document." ma:contentTypeScope="" ma:versionID="de818885b2fc2ebd38de5d91403ba4d2">
  <xsd:schema xmlns:xsd="http://www.w3.org/2001/XMLSchema" xmlns:xs="http://www.w3.org/2001/XMLSchema" xmlns:p="http://schemas.microsoft.com/office/2006/metadata/properties" xmlns:ns2="dbc11d60-4d35-4118-bb4b-34f91cf69a83" xmlns:ns3="6a390fce-f7b3-43db-9b6d-4644034cd09e" targetNamespace="http://schemas.microsoft.com/office/2006/metadata/properties" ma:root="true" ma:fieldsID="479855a7740ef3a90871f315aac3dc6c" ns2:_="" ns3:_="">
    <xsd:import namespace="dbc11d60-4d35-4118-bb4b-34f91cf69a83"/>
    <xsd:import namespace="6a390fce-f7b3-43db-9b6d-4644034cd09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c11d60-4d35-4118-bb4b-34f91cf69a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8baa140-48e9-448a-ae51-85babba47fa1"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a390fce-f7b3-43db-9b6d-4644034cd09e"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47727c12-b86b-4bb6-ac79-6c8ed8898f02}" ma:internalName="TaxCatchAll" ma:showField="CatchAllData" ma:web="6a390fce-f7b3-43db-9b6d-4644034cd09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984F11-2CE7-4DEA-9945-18F72F8FF5CC}">
  <ds:schemaRefs>
    <ds:schemaRef ds:uri="http://schemas.microsoft.com/office/2006/metadata/properties"/>
    <ds:schemaRef ds:uri="http://schemas.microsoft.com/office/infopath/2007/PartnerControls"/>
    <ds:schemaRef ds:uri="dbc11d60-4d35-4118-bb4b-34f91cf69a83"/>
    <ds:schemaRef ds:uri="6a390fce-f7b3-43db-9b6d-4644034cd09e"/>
  </ds:schemaRefs>
</ds:datastoreItem>
</file>

<file path=customXml/itemProps2.xml><?xml version="1.0" encoding="utf-8"?>
<ds:datastoreItem xmlns:ds="http://schemas.openxmlformats.org/officeDocument/2006/customXml" ds:itemID="{49350104-F988-42B0-83D9-74D9C16FBA90}">
  <ds:schemaRefs>
    <ds:schemaRef ds:uri="http://schemas.microsoft.com/sharepoint/v3/contenttype/forms"/>
  </ds:schemaRefs>
</ds:datastoreItem>
</file>

<file path=customXml/itemProps3.xml><?xml version="1.0" encoding="utf-8"?>
<ds:datastoreItem xmlns:ds="http://schemas.openxmlformats.org/officeDocument/2006/customXml" ds:itemID="{8C5EB165-51E0-4E3E-B200-029694CD92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c11d60-4d35-4118-bb4b-34f91cf69a83"/>
    <ds:schemaRef ds:uri="6a390fce-f7b3-43db-9b6d-4644034cd0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1731</TotalTime>
  <Words>1047</Words>
  <Application>Microsoft Office PowerPoint</Application>
  <PresentationFormat>Widescreen</PresentationFormat>
  <Paragraphs>66</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Narrow</vt:lpstr>
      <vt:lpstr>Calibri</vt:lpstr>
      <vt:lpstr>Calibri Light</vt:lpstr>
      <vt:lpstr>1_Office Theme</vt:lpstr>
      <vt:lpstr>PowerPoint Presentation</vt:lpstr>
      <vt:lpstr>PowerPoint Presentation</vt:lpstr>
      <vt:lpstr>PowerPoint Presentation</vt:lpstr>
      <vt:lpstr>PowerPoint Presentation</vt:lpstr>
    </vt:vector>
  </TitlesOfParts>
  <Company>NYCC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Jude Knight</dc:creator>
  <cp:lastModifiedBy>Alex Miles</cp:lastModifiedBy>
  <cp:revision>102</cp:revision>
  <dcterms:created xsi:type="dcterms:W3CDTF">2021-03-02T08:24:44Z</dcterms:created>
  <dcterms:modified xsi:type="dcterms:W3CDTF">2023-09-27T09:18:25Z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2021-03-02T10:49:19Z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17aa39b2-a450-457b-a591-000027a97d9c</vt:lpwstr>
  </property>
  <property fmtid="{D5CDD505-2E9C-101B-9397-08002B2CF9AE}" pid="8" name="MSIP_Label_3ecdfc32-7be5-4b17-9f97-00453388bdd7_ContentBits">
    <vt:lpwstr>2</vt:lpwstr>
  </property>
  <property fmtid="{D5CDD505-2E9C-101B-9397-08002B2CF9AE}" pid="9" name="ContentTypeId">
    <vt:lpwstr>0x0101002AE80153207E0245AE6EC9CE8AB77C89</vt:lpwstr>
  </property>
  <property fmtid="{D5CDD505-2E9C-101B-9397-08002B2CF9AE}" pid="10" name="MediaServiceImageTags">
    <vt:lpwstr/>
  </property>
</Properties>
</file>