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80" r:id="rId2"/>
    <p:sldId id="381" r:id="rId3"/>
    <p:sldId id="257" r:id="rId4"/>
    <p:sldId id="327" r:id="rId5"/>
    <p:sldId id="292" r:id="rId6"/>
    <p:sldId id="310" r:id="rId7"/>
    <p:sldId id="266" r:id="rId8"/>
    <p:sldId id="370" r:id="rId9"/>
    <p:sldId id="373" r:id="rId10"/>
    <p:sldId id="375" r:id="rId11"/>
    <p:sldId id="371" r:id="rId12"/>
    <p:sldId id="366" r:id="rId13"/>
    <p:sldId id="364" r:id="rId14"/>
    <p:sldId id="372" r:id="rId15"/>
    <p:sldId id="374" r:id="rId16"/>
    <p:sldId id="376" r:id="rId17"/>
    <p:sldId id="377" r:id="rId18"/>
    <p:sldId id="378" r:id="rId19"/>
    <p:sldId id="384" r:id="rId20"/>
    <p:sldId id="256" r:id="rId21"/>
    <p:sldId id="258" r:id="rId22"/>
    <p:sldId id="386" r:id="rId23"/>
    <p:sldId id="382" r:id="rId24"/>
    <p:sldId id="383" r:id="rId25"/>
    <p:sldId id="388" r:id="rId26"/>
    <p:sldId id="390" r:id="rId27"/>
    <p:sldId id="389" r:id="rId28"/>
    <p:sldId id="385" r:id="rId29"/>
    <p:sldId id="3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Clarke" initials="DC" lastIdx="1" clrIdx="0">
    <p:extLst>
      <p:ext uri="{19B8F6BF-5375-455C-9EA6-DF929625EA0E}">
        <p15:presenceInfo xmlns:p15="http://schemas.microsoft.com/office/powerpoint/2012/main" userId="S::DawnClarke@seetec.group::d11ecc02-1ff6-4a84-9042-bb773b46df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46" autoAdjust="0"/>
    <p:restoredTop sz="67339" autoAdjust="0"/>
  </p:normalViewPr>
  <p:slideViewPr>
    <p:cSldViewPr snapToGrid="0">
      <p:cViewPr varScale="1">
        <p:scale>
          <a:sx n="45" d="100"/>
          <a:sy n="45" d="100"/>
        </p:scale>
        <p:origin x="1224" y="44"/>
      </p:cViewPr>
      <p:guideLst/>
    </p:cSldViewPr>
  </p:slideViewPr>
  <p:notesTextViewPr>
    <p:cViewPr>
      <p:scale>
        <a:sx n="1" d="1"/>
        <a:sy n="1" d="1"/>
      </p:scale>
      <p:origin x="0" y="0"/>
    </p:cViewPr>
  </p:notesTextViewPr>
  <p:sorterViewPr>
    <p:cViewPr>
      <p:scale>
        <a:sx n="100" d="100"/>
        <a:sy n="100" d="100"/>
      </p:scale>
      <p:origin x="0" y="-2728"/>
    </p:cViewPr>
  </p:sorterViewPr>
  <p:notesViewPr>
    <p:cSldViewPr snapToGrid="0">
      <p:cViewPr varScale="1">
        <p:scale>
          <a:sx n="48" d="100"/>
          <a:sy n="48" d="100"/>
        </p:scale>
        <p:origin x="2688"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97FD5D-B11B-483F-AD1B-37F18AD9C3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71C1BBF-EF3B-4CD7-9428-440D03D376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2A823A-8A37-471E-B2A9-4E677975AE45}" type="datetimeFigureOut">
              <a:rPr lang="en-GB" smtClean="0"/>
              <a:t>18/11/2020</a:t>
            </a:fld>
            <a:endParaRPr lang="en-GB"/>
          </a:p>
        </p:txBody>
      </p:sp>
      <p:sp>
        <p:nvSpPr>
          <p:cNvPr id="4" name="Footer Placeholder 3">
            <a:extLst>
              <a:ext uri="{FF2B5EF4-FFF2-40B4-BE49-F238E27FC236}">
                <a16:creationId xmlns:a16="http://schemas.microsoft.com/office/drawing/2014/main" id="{075AEB59-E331-44F5-8A73-BFD80C38C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B6E5299-171C-4BB3-89AF-9F0707D0A9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EA0D98-5BC5-4A65-94BD-2886EA6B0189}" type="slidenum">
              <a:rPr lang="en-GB" smtClean="0"/>
              <a:t>‹#›</a:t>
            </a:fld>
            <a:endParaRPr lang="en-GB"/>
          </a:p>
        </p:txBody>
      </p:sp>
    </p:spTree>
    <p:extLst>
      <p:ext uri="{BB962C8B-B14F-4D97-AF65-F5344CB8AC3E}">
        <p14:creationId xmlns:p14="http://schemas.microsoft.com/office/powerpoint/2010/main" val="2322030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0E47F-B8FD-4048-8085-DD6F4D3ADD4D}" type="datetimeFigureOut">
              <a:rPr lang="en-GB" smtClean="0"/>
              <a:t>18/11/2020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D9268-BEF2-44FA-9D5E-8723BFCDBDE0}" type="slidenum">
              <a:rPr lang="en-GB" smtClean="0"/>
              <a:t>‹#›</a:t>
            </a:fld>
            <a:endParaRPr lang="en-GB"/>
          </a:p>
        </p:txBody>
      </p:sp>
    </p:spTree>
    <p:extLst>
      <p:ext uri="{BB962C8B-B14F-4D97-AF65-F5344CB8AC3E}">
        <p14:creationId xmlns:p14="http://schemas.microsoft.com/office/powerpoint/2010/main" val="292236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Welcome the audience to the presentation, explain who you are and why you are speaking to them today. Keep the tone light and appropriate for your audience, and avoid overuse of jargon and acronyms.</a:t>
            </a:r>
          </a:p>
        </p:txBody>
      </p:sp>
      <p:sp>
        <p:nvSpPr>
          <p:cNvPr id="4" name="Slide Number Placeholder 3"/>
          <p:cNvSpPr>
            <a:spLocks noGrp="1"/>
          </p:cNvSpPr>
          <p:nvPr>
            <p:ph type="sldNum" sz="quarter" idx="10"/>
          </p:nvPr>
        </p:nvSpPr>
        <p:spPr/>
        <p:txBody>
          <a:bodyPr/>
          <a:lstStyle/>
          <a:p>
            <a:fld id="{97CB9844-06C3-4822-82EB-10BA51B0C37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65628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Welcome the audience to the presentation, explain who you are and why you are speaking to them today. Keep the tone light and appropriate for your audience, and avoid overuse of jargon and acronyms.</a:t>
            </a:r>
          </a:p>
        </p:txBody>
      </p:sp>
      <p:sp>
        <p:nvSpPr>
          <p:cNvPr id="4" name="Slide Number Placeholder 3"/>
          <p:cNvSpPr>
            <a:spLocks noGrp="1"/>
          </p:cNvSpPr>
          <p:nvPr>
            <p:ph type="sldNum" sz="quarter" idx="10"/>
          </p:nvPr>
        </p:nvSpPr>
        <p:spPr/>
        <p:txBody>
          <a:bodyPr/>
          <a:lstStyle/>
          <a:p>
            <a:fld id="{97CB9844-06C3-4822-82EB-10BA51B0C37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1983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Name: Title</a:t>
            </a:r>
          </a:p>
        </p:txBody>
      </p:sp>
      <p:sp>
        <p:nvSpPr>
          <p:cNvPr id="4" name="Slide Number Placeholder 3"/>
          <p:cNvSpPr>
            <a:spLocks noGrp="1"/>
          </p:cNvSpPr>
          <p:nvPr>
            <p:ph type="sldNum" sz="quarter" idx="10"/>
          </p:nvPr>
        </p:nvSpPr>
        <p:spPr/>
        <p:txBody>
          <a:bodyPr/>
          <a:lstStyle/>
          <a:p>
            <a:fld id="{54E57F35-8796-4EC5-A53B-A08F74EDE8C0}" type="slidenum">
              <a:rPr lang="en-GB" smtClean="0"/>
              <a:t>20</a:t>
            </a:fld>
            <a:endParaRPr lang="en-GB"/>
          </a:p>
        </p:txBody>
      </p:sp>
    </p:spTree>
    <p:extLst>
      <p:ext uri="{BB962C8B-B14F-4D97-AF65-F5344CB8AC3E}">
        <p14:creationId xmlns:p14="http://schemas.microsoft.com/office/powerpoint/2010/main" val="351537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Name: </a:t>
            </a:r>
            <a:r>
              <a:rPr lang="en-GB" dirty="0" err="1"/>
              <a:t>BallEnter</a:t>
            </a:r>
            <a:endParaRPr lang="en-GB" dirty="0"/>
          </a:p>
        </p:txBody>
      </p:sp>
      <p:sp>
        <p:nvSpPr>
          <p:cNvPr id="4" name="Slide Number Placeholder 3"/>
          <p:cNvSpPr>
            <a:spLocks noGrp="1"/>
          </p:cNvSpPr>
          <p:nvPr>
            <p:ph type="sldNum" sz="quarter" idx="10"/>
          </p:nvPr>
        </p:nvSpPr>
        <p:spPr/>
        <p:txBody>
          <a:bodyPr/>
          <a:lstStyle/>
          <a:p>
            <a:fld id="{54E57F35-8796-4EC5-A53B-A08F74EDE8C0}" type="slidenum">
              <a:rPr lang="en-GB" smtClean="0"/>
              <a:t>21</a:t>
            </a:fld>
            <a:endParaRPr lang="en-GB"/>
          </a:p>
        </p:txBody>
      </p:sp>
    </p:spTree>
    <p:extLst>
      <p:ext uri="{BB962C8B-B14F-4D97-AF65-F5344CB8AC3E}">
        <p14:creationId xmlns:p14="http://schemas.microsoft.com/office/powerpoint/2010/main" val="1938208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a:t>
            </a:r>
            <a:r>
              <a:rPr lang="en-GB" baseline="0" dirty="0"/>
              <a:t> Name: </a:t>
            </a:r>
            <a:r>
              <a:rPr lang="en-GB" baseline="0" dirty="0" err="1"/>
              <a:t>BallDisplay</a:t>
            </a:r>
            <a:endParaRPr lang="en-GB" dirty="0"/>
          </a:p>
        </p:txBody>
      </p:sp>
      <p:sp>
        <p:nvSpPr>
          <p:cNvPr id="4" name="Slide Number Placeholder 3"/>
          <p:cNvSpPr>
            <a:spLocks noGrp="1"/>
          </p:cNvSpPr>
          <p:nvPr>
            <p:ph type="sldNum" sz="quarter" idx="10"/>
          </p:nvPr>
        </p:nvSpPr>
        <p:spPr/>
        <p:txBody>
          <a:bodyPr/>
          <a:lstStyle/>
          <a:p>
            <a:fld id="{54E57F35-8796-4EC5-A53B-A08F74EDE8C0}" type="slidenum">
              <a:rPr lang="en-GB" smtClean="0"/>
              <a:t>22</a:t>
            </a:fld>
            <a:endParaRPr lang="en-GB"/>
          </a:p>
        </p:txBody>
      </p:sp>
    </p:spTree>
    <p:extLst>
      <p:ext uri="{BB962C8B-B14F-4D97-AF65-F5344CB8AC3E}">
        <p14:creationId xmlns:p14="http://schemas.microsoft.com/office/powerpoint/2010/main" val="325436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Memories, sewing you have completed,  walking the dog, kicking leaves, favourite puzzle ,cakes, photo you had forgotten about zoom pictures of family gatherings, anything that has made you smile</a:t>
            </a:r>
          </a:p>
        </p:txBody>
      </p:sp>
      <p:sp>
        <p:nvSpPr>
          <p:cNvPr id="4" name="Slide Number Placeholder 3"/>
          <p:cNvSpPr>
            <a:spLocks noGrp="1"/>
          </p:cNvSpPr>
          <p:nvPr>
            <p:ph type="sldNum" sz="quarter" idx="5"/>
          </p:nvPr>
        </p:nvSpPr>
        <p:spPr/>
        <p:txBody>
          <a:bodyPr/>
          <a:lstStyle/>
          <a:p>
            <a:fld id="{D69D9268-BEF2-44FA-9D5E-8723BFCDBDE0}" type="slidenum">
              <a:rPr lang="en-GB" smtClean="0"/>
              <a:t>29</a:t>
            </a:fld>
            <a:endParaRPr lang="en-GB"/>
          </a:p>
        </p:txBody>
      </p:sp>
    </p:spTree>
    <p:extLst>
      <p:ext uri="{BB962C8B-B14F-4D97-AF65-F5344CB8AC3E}">
        <p14:creationId xmlns:p14="http://schemas.microsoft.com/office/powerpoint/2010/main" val="206531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9C3E-11BE-4C0A-A532-645B36E670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60BF52-1CAF-4357-8AE9-58B1EB58F6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B886E9-5743-4B2E-BE55-EE2848209044}"/>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5" name="Footer Placeholder 4">
            <a:extLst>
              <a:ext uri="{FF2B5EF4-FFF2-40B4-BE49-F238E27FC236}">
                <a16:creationId xmlns:a16="http://schemas.microsoft.com/office/drawing/2014/main" id="{81A44D02-E3E4-42D2-9751-3CDFA93614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E878F-C2EA-4BB1-931D-392129D25B9D}"/>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206668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901-27C9-4503-9E0A-522B230EC5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840F74-B911-433D-B67D-CE714C41B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544505-CA9A-4B86-990C-0899EC0BB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CDEEE2-7FBA-454E-9DB7-6B6846C69845}"/>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6" name="Footer Placeholder 5">
            <a:extLst>
              <a:ext uri="{FF2B5EF4-FFF2-40B4-BE49-F238E27FC236}">
                <a16:creationId xmlns:a16="http://schemas.microsoft.com/office/drawing/2014/main" id="{387D84BE-CAE8-45D8-8EE0-3A759A208C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53E27E-9EF5-48D3-BAFD-C28E7630B93A}"/>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964353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ACC8-732C-4024-83D6-BA3887EC45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710789-F69B-4CD1-8E50-ACCAF227E3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FD5E69-16B8-495E-9650-C5AAA9059E06}"/>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5" name="Footer Placeholder 4">
            <a:extLst>
              <a:ext uri="{FF2B5EF4-FFF2-40B4-BE49-F238E27FC236}">
                <a16:creationId xmlns:a16="http://schemas.microsoft.com/office/drawing/2014/main" id="{E6D70684-62FF-4D81-8AC8-BB6CB4DFFF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89D25C-BB69-4ACE-BE70-473B90249615}"/>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261852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990B75-7871-4864-B835-F7300B0D91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E8676C-5EA8-4C61-BAE6-FF81F030B9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62D4E6-1E22-457F-9B4D-E23B23A3B57D}"/>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5" name="Footer Placeholder 4">
            <a:extLst>
              <a:ext uri="{FF2B5EF4-FFF2-40B4-BE49-F238E27FC236}">
                <a16:creationId xmlns:a16="http://schemas.microsoft.com/office/drawing/2014/main" id="{745A109A-3305-4783-9C6A-921DDAAD8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065754-A897-410A-98EF-E8C07FB759A0}"/>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149443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255F-B96A-4B79-933A-C79B5A5067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1C7A16-309C-4438-9A4A-0F314E75ECA2}"/>
              </a:ext>
            </a:extLst>
          </p:cNvPr>
          <p:cNvSpPr>
            <a:spLocks noGrp="1"/>
          </p:cNvSpPr>
          <p:nvPr>
            <p:ph type="dt" sz="half" idx="10"/>
          </p:nvPr>
        </p:nvSpPr>
        <p:spPr/>
        <p:txBody>
          <a:bodyPr/>
          <a:lstStyle/>
          <a:p>
            <a:fld id="{7806858A-4CD6-4C3F-986F-B84EBFFA01D6}" type="datetimeFigureOut">
              <a:rPr lang="en-GB" smtClean="0"/>
              <a:t>18/11/2020</a:t>
            </a:fld>
            <a:endParaRPr lang="en-GB"/>
          </a:p>
        </p:txBody>
      </p:sp>
      <p:sp>
        <p:nvSpPr>
          <p:cNvPr id="4" name="Footer Placeholder 3">
            <a:extLst>
              <a:ext uri="{FF2B5EF4-FFF2-40B4-BE49-F238E27FC236}">
                <a16:creationId xmlns:a16="http://schemas.microsoft.com/office/drawing/2014/main" id="{53C5B450-C992-437E-8DE9-3D704850B3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0CA0F2-4643-4C21-8C8F-4DB23AF0E5AC}"/>
              </a:ext>
            </a:extLst>
          </p:cNvPr>
          <p:cNvSpPr>
            <a:spLocks noGrp="1"/>
          </p:cNvSpPr>
          <p:nvPr>
            <p:ph type="sldNum" sz="quarter" idx="12"/>
          </p:nvPr>
        </p:nvSpPr>
        <p:spPr/>
        <p:txBody>
          <a:bodyPr/>
          <a:lstStyle/>
          <a:p>
            <a:fld id="{886165CB-9A66-4B97-89B7-1B6D75F53334}" type="slidenum">
              <a:rPr lang="en-GB" smtClean="0"/>
              <a:t>‹#›</a:t>
            </a:fld>
            <a:endParaRPr lang="en-GB"/>
          </a:p>
        </p:txBody>
      </p:sp>
    </p:spTree>
    <p:extLst>
      <p:ext uri="{BB962C8B-B14F-4D97-AF65-F5344CB8AC3E}">
        <p14:creationId xmlns:p14="http://schemas.microsoft.com/office/powerpoint/2010/main" val="327782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ing, 3 images, 3 text boxes">
    <p:spTree>
      <p:nvGrpSpPr>
        <p:cNvPr id="1" name=""/>
        <p:cNvGrpSpPr/>
        <p:nvPr/>
      </p:nvGrpSpPr>
      <p:grpSpPr>
        <a:xfrm>
          <a:off x="0" y="0"/>
          <a:ext cx="0" cy="0"/>
          <a:chOff x="0" y="0"/>
          <a:chExt cx="0" cy="0"/>
        </a:xfrm>
      </p:grpSpPr>
      <p:sp>
        <p:nvSpPr>
          <p:cNvPr id="16" name="Picture Placeholder 10"/>
          <p:cNvSpPr>
            <a:spLocks noGrp="1"/>
          </p:cNvSpPr>
          <p:nvPr>
            <p:ph type="pic" sz="quarter" idx="18"/>
          </p:nvPr>
        </p:nvSpPr>
        <p:spPr>
          <a:xfrm>
            <a:off x="1391487" y="1556792"/>
            <a:ext cx="2880320" cy="2304256"/>
          </a:xfrm>
          <a:prstGeom prst="rect">
            <a:avLst/>
          </a:prstGeom>
          <a:solidFill>
            <a:schemeClr val="bg1">
              <a:lumMod val="85000"/>
            </a:schemeClr>
          </a:solidFill>
          <a:ln w="12700">
            <a:noFill/>
          </a:ln>
        </p:spPr>
        <p:txBody>
          <a:bodyPr/>
          <a:lstStyle>
            <a:lvl1pPr marL="0" indent="0" algn="ctr">
              <a:buNone/>
              <a:defRPr/>
            </a:lvl1pPr>
          </a:lstStyle>
          <a:p>
            <a:pPr lvl="0"/>
            <a:endParaRPr lang="en-GB" noProof="0"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952945" y="6093296"/>
            <a:ext cx="2286110" cy="59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flipH="1">
            <a:off x="2" y="6309320"/>
            <a:ext cx="427180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7920195" y="6309320"/>
            <a:ext cx="427180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hasCustomPrompt="1"/>
          </p:nvPr>
        </p:nvSpPr>
        <p:spPr>
          <a:xfrm>
            <a:off x="1391478" y="260648"/>
            <a:ext cx="9409045" cy="720080"/>
          </a:xfrm>
          <a:prstGeom prst="rect">
            <a:avLst/>
          </a:prstGeom>
        </p:spPr>
        <p:txBody>
          <a:bodyPr anchor="ctr" anchorCtr="0"/>
          <a:lstStyle>
            <a:lvl1pPr>
              <a:defRPr sz="3200" spc="100" baseline="0">
                <a:latin typeface="Arial" panose="020B0604020202020204" pitchFamily="34" charset="0"/>
                <a:cs typeface="Arial" panose="020B0604020202020204" pitchFamily="34" charset="0"/>
              </a:defRPr>
            </a:lvl1pPr>
          </a:lstStyle>
          <a:p>
            <a:r>
              <a:rPr lang="en-US" dirty="0"/>
              <a:t>HEADING GOES HERE</a:t>
            </a:r>
            <a:endParaRPr lang="en-GB" dirty="0"/>
          </a:p>
        </p:txBody>
      </p:sp>
      <p:cxnSp>
        <p:nvCxnSpPr>
          <p:cNvPr id="12" name="Straight Connector 11"/>
          <p:cNvCxnSpPr/>
          <p:nvPr userDrawn="1"/>
        </p:nvCxnSpPr>
        <p:spPr>
          <a:xfrm flipH="1">
            <a:off x="3" y="620688"/>
            <a:ext cx="100743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11184568" y="620688"/>
            <a:ext cx="100743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10"/>
          <p:cNvSpPr>
            <a:spLocks noGrp="1"/>
          </p:cNvSpPr>
          <p:nvPr>
            <p:ph type="pic" sz="quarter" idx="19"/>
          </p:nvPr>
        </p:nvSpPr>
        <p:spPr>
          <a:xfrm>
            <a:off x="4655840" y="1556792"/>
            <a:ext cx="2880320" cy="2304256"/>
          </a:xfrm>
          <a:prstGeom prst="rect">
            <a:avLst/>
          </a:prstGeom>
          <a:solidFill>
            <a:schemeClr val="bg1">
              <a:lumMod val="85000"/>
            </a:schemeClr>
          </a:solidFill>
          <a:ln w="12700">
            <a:noFill/>
          </a:ln>
        </p:spPr>
        <p:txBody>
          <a:bodyPr/>
          <a:lstStyle>
            <a:lvl1pPr marL="0" indent="0" algn="ctr">
              <a:buNone/>
              <a:defRPr/>
            </a:lvl1pPr>
          </a:lstStyle>
          <a:p>
            <a:pPr lvl="0"/>
            <a:endParaRPr lang="en-GB" noProof="0" dirty="0"/>
          </a:p>
        </p:txBody>
      </p:sp>
      <p:sp>
        <p:nvSpPr>
          <p:cNvPr id="18" name="Picture Placeholder 10"/>
          <p:cNvSpPr>
            <a:spLocks noGrp="1"/>
          </p:cNvSpPr>
          <p:nvPr>
            <p:ph type="pic" sz="quarter" idx="20"/>
          </p:nvPr>
        </p:nvSpPr>
        <p:spPr>
          <a:xfrm>
            <a:off x="7920203" y="1556792"/>
            <a:ext cx="2880320" cy="2304256"/>
          </a:xfrm>
          <a:prstGeom prst="rect">
            <a:avLst/>
          </a:prstGeom>
          <a:solidFill>
            <a:schemeClr val="bg1">
              <a:lumMod val="85000"/>
            </a:schemeClr>
          </a:solidFill>
          <a:ln w="12700">
            <a:noFill/>
          </a:ln>
        </p:spPr>
        <p:txBody>
          <a:bodyPr/>
          <a:lstStyle>
            <a:lvl1pPr marL="0" indent="0" algn="ctr">
              <a:buNone/>
              <a:defRPr/>
            </a:lvl1pPr>
          </a:lstStyle>
          <a:p>
            <a:pPr lvl="0"/>
            <a:endParaRPr lang="en-GB" noProof="0" dirty="0"/>
          </a:p>
        </p:txBody>
      </p:sp>
      <p:sp>
        <p:nvSpPr>
          <p:cNvPr id="3" name="Text Placeholder 2"/>
          <p:cNvSpPr>
            <a:spLocks noGrp="1"/>
          </p:cNvSpPr>
          <p:nvPr>
            <p:ph type="body" sz="quarter" idx="21" hasCustomPrompt="1"/>
          </p:nvPr>
        </p:nvSpPr>
        <p:spPr>
          <a:xfrm>
            <a:off x="4655841" y="4005064"/>
            <a:ext cx="2880320" cy="151216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r>
              <a:rPr lang="en-US" dirty="0"/>
              <a:t>Click to add text here</a:t>
            </a:r>
            <a:endParaRPr lang="en-GB" dirty="0"/>
          </a:p>
        </p:txBody>
      </p:sp>
      <p:sp>
        <p:nvSpPr>
          <p:cNvPr id="25" name="Text Placeholder 2"/>
          <p:cNvSpPr>
            <a:spLocks noGrp="1"/>
          </p:cNvSpPr>
          <p:nvPr>
            <p:ph type="body" sz="quarter" idx="22" hasCustomPrompt="1"/>
          </p:nvPr>
        </p:nvSpPr>
        <p:spPr>
          <a:xfrm>
            <a:off x="7920195" y="3990578"/>
            <a:ext cx="2880320" cy="151216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r>
              <a:rPr lang="en-US" dirty="0"/>
              <a:t>Click to add text here</a:t>
            </a:r>
            <a:endParaRPr lang="en-GB" dirty="0"/>
          </a:p>
        </p:txBody>
      </p:sp>
      <p:sp>
        <p:nvSpPr>
          <p:cNvPr id="17" name="Text Placeholder 2"/>
          <p:cNvSpPr>
            <a:spLocks noGrp="1"/>
          </p:cNvSpPr>
          <p:nvPr>
            <p:ph type="body" sz="quarter" idx="23" hasCustomPrompt="1"/>
          </p:nvPr>
        </p:nvSpPr>
        <p:spPr>
          <a:xfrm>
            <a:off x="1375215" y="4005064"/>
            <a:ext cx="2880320" cy="151216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r>
              <a:rPr lang="en-US" dirty="0"/>
              <a:t>Click to add text here</a:t>
            </a:r>
            <a:endParaRPr lang="en-GB" dirty="0"/>
          </a:p>
        </p:txBody>
      </p:sp>
    </p:spTree>
    <p:extLst>
      <p:ext uri="{BB962C8B-B14F-4D97-AF65-F5344CB8AC3E}">
        <p14:creationId xmlns:p14="http://schemas.microsoft.com/office/powerpoint/2010/main" val="808289132"/>
      </p:ext>
    </p:extLst>
  </p:cSld>
  <p:clrMapOvr>
    <a:masterClrMapping/>
  </p:clrMapOvr>
  <p:transition spd="slow" advClick="0" advTm="6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xplanation">
    <p:spTree>
      <p:nvGrpSpPr>
        <p:cNvPr id="1" name=""/>
        <p:cNvGrpSpPr/>
        <p:nvPr/>
      </p:nvGrpSpPr>
      <p:grpSpPr>
        <a:xfrm>
          <a:off x="0" y="0"/>
          <a:ext cx="0" cy="0"/>
          <a:chOff x="0" y="0"/>
          <a:chExt cx="0" cy="0"/>
        </a:xfrm>
      </p:grpSpPr>
      <p:sp>
        <p:nvSpPr>
          <p:cNvPr id="8" name="Rectangle 7"/>
          <p:cNvSpPr/>
          <p:nvPr userDrawn="1"/>
        </p:nvSpPr>
        <p:spPr>
          <a:xfrm>
            <a:off x="5423925" y="0"/>
            <a:ext cx="6768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Futura LT Pro Medium"/>
            </a:endParaRPr>
          </a:p>
        </p:txBody>
      </p:sp>
      <p:sp>
        <p:nvSpPr>
          <p:cNvPr id="6" name="Title 5"/>
          <p:cNvSpPr>
            <a:spLocks noGrp="1"/>
          </p:cNvSpPr>
          <p:nvPr>
            <p:ph type="title"/>
          </p:nvPr>
        </p:nvSpPr>
        <p:spPr>
          <a:xfrm>
            <a:off x="304800" y="2857500"/>
            <a:ext cx="5486400" cy="1143000"/>
          </a:xfrm>
        </p:spPr>
        <p:txBody>
          <a:bodyPr anchor="ctr" anchorCtr="1"/>
          <a:lstStyle>
            <a:lvl1pPr>
              <a:defRPr>
                <a:solidFill>
                  <a:schemeClr val="tx1"/>
                </a:solidFill>
              </a:defRPr>
            </a:lvl1pPr>
          </a:lstStyle>
          <a:p>
            <a:r>
              <a:rPr lang="en-US"/>
              <a:t>Click to edit Master title style</a:t>
            </a:r>
            <a:endParaRPr lang="en-US" dirty="0"/>
          </a:p>
        </p:txBody>
      </p:sp>
      <p:sp>
        <p:nvSpPr>
          <p:cNvPr id="5" name="Content Placeholder 4"/>
          <p:cNvSpPr>
            <a:spLocks noGrp="1"/>
          </p:cNvSpPr>
          <p:nvPr>
            <p:ph sz="quarter" idx="10"/>
          </p:nvPr>
        </p:nvSpPr>
        <p:spPr>
          <a:xfrm>
            <a:off x="5423925" y="0"/>
            <a:ext cx="6768075" cy="6858000"/>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530945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ll Enter">
    <p:bg>
      <p:bgPr>
        <a:gradFill flip="none" rotWithShape="1">
          <a:gsLst>
            <a:gs pos="13000">
              <a:schemeClr val="tx2">
                <a:lumMod val="20000"/>
                <a:lumOff val="80000"/>
              </a:schemeClr>
            </a:gs>
            <a:gs pos="25000">
              <a:schemeClr val="tx2">
                <a:lumMod val="40000"/>
                <a:lumOff val="60000"/>
              </a:schemeClr>
            </a:gs>
            <a:gs pos="42000">
              <a:schemeClr val="tx2">
                <a:lumMod val="60000"/>
                <a:lumOff val="40000"/>
              </a:schemeClr>
            </a:gs>
            <a:gs pos="87000">
              <a:schemeClr val="tx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rot="21014116">
            <a:off x="199700" y="416819"/>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B</a:t>
            </a:r>
          </a:p>
        </p:txBody>
      </p:sp>
      <p:sp>
        <p:nvSpPr>
          <p:cNvPr id="8" name="Rectangle 7"/>
          <p:cNvSpPr>
            <a:spLocks noChangeAspect="1"/>
          </p:cNvSpPr>
          <p:nvPr userDrawn="1"/>
        </p:nvSpPr>
        <p:spPr>
          <a:xfrm rot="795548">
            <a:off x="1294288" y="357944"/>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i</a:t>
            </a:r>
          </a:p>
        </p:txBody>
      </p:sp>
      <p:sp>
        <p:nvSpPr>
          <p:cNvPr id="9" name="Rectangle 8"/>
          <p:cNvSpPr>
            <a:spLocks noChangeAspect="1"/>
          </p:cNvSpPr>
          <p:nvPr userDrawn="1"/>
        </p:nvSpPr>
        <p:spPr>
          <a:xfrm rot="21014573">
            <a:off x="4485532" y="416763"/>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O</a:t>
            </a:r>
          </a:p>
        </p:txBody>
      </p:sp>
      <p:sp>
        <p:nvSpPr>
          <p:cNvPr id="10" name="Rectangle 9"/>
          <p:cNvSpPr>
            <a:spLocks noChangeAspect="1"/>
          </p:cNvSpPr>
          <p:nvPr userDrawn="1"/>
        </p:nvSpPr>
        <p:spPr>
          <a:xfrm rot="20868874">
            <a:off x="2357199" y="433455"/>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N</a:t>
            </a:r>
          </a:p>
        </p:txBody>
      </p:sp>
      <p:sp>
        <p:nvSpPr>
          <p:cNvPr id="11" name="Rectangle 10"/>
          <p:cNvSpPr>
            <a:spLocks noChangeAspect="1"/>
          </p:cNvSpPr>
          <p:nvPr userDrawn="1"/>
        </p:nvSpPr>
        <p:spPr>
          <a:xfrm rot="843642">
            <a:off x="3413925" y="350541"/>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G</a:t>
            </a:r>
          </a:p>
        </p:txBody>
      </p:sp>
    </p:spTree>
    <p:extLst>
      <p:ext uri="{BB962C8B-B14F-4D97-AF65-F5344CB8AC3E}">
        <p14:creationId xmlns:p14="http://schemas.microsoft.com/office/powerpoint/2010/main" val="162088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ll Display">
    <p:spTree>
      <p:nvGrpSpPr>
        <p:cNvPr id="1" name=""/>
        <p:cNvGrpSpPr/>
        <p:nvPr/>
      </p:nvGrpSpPr>
      <p:grpSpPr>
        <a:xfrm>
          <a:off x="0" y="0"/>
          <a:ext cx="0" cy="0"/>
          <a:chOff x="0" y="0"/>
          <a:chExt cx="0" cy="0"/>
        </a:xfrm>
      </p:grpSpPr>
      <p:sp>
        <p:nvSpPr>
          <p:cNvPr id="7" name="Rectangle 6"/>
          <p:cNvSpPr>
            <a:spLocks noChangeAspect="1"/>
          </p:cNvSpPr>
          <p:nvPr userDrawn="1"/>
        </p:nvSpPr>
        <p:spPr>
          <a:xfrm rot="21014116">
            <a:off x="199700" y="416819"/>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B</a:t>
            </a:r>
          </a:p>
        </p:txBody>
      </p:sp>
      <p:sp>
        <p:nvSpPr>
          <p:cNvPr id="8" name="Rectangle 7"/>
          <p:cNvSpPr>
            <a:spLocks noChangeAspect="1"/>
          </p:cNvSpPr>
          <p:nvPr userDrawn="1"/>
        </p:nvSpPr>
        <p:spPr>
          <a:xfrm rot="795548">
            <a:off x="1294288" y="357944"/>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i</a:t>
            </a:r>
          </a:p>
        </p:txBody>
      </p:sp>
      <p:sp>
        <p:nvSpPr>
          <p:cNvPr id="9" name="Rectangle 8"/>
          <p:cNvSpPr>
            <a:spLocks noChangeAspect="1"/>
          </p:cNvSpPr>
          <p:nvPr userDrawn="1"/>
        </p:nvSpPr>
        <p:spPr>
          <a:xfrm rot="21014573">
            <a:off x="4485532" y="416763"/>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O</a:t>
            </a:r>
          </a:p>
        </p:txBody>
      </p:sp>
      <p:sp>
        <p:nvSpPr>
          <p:cNvPr id="10" name="Rectangle 9"/>
          <p:cNvSpPr>
            <a:spLocks noChangeAspect="1"/>
          </p:cNvSpPr>
          <p:nvPr userDrawn="1"/>
        </p:nvSpPr>
        <p:spPr>
          <a:xfrm rot="20868874">
            <a:off x="2357199" y="433455"/>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N</a:t>
            </a:r>
          </a:p>
        </p:txBody>
      </p:sp>
      <p:sp>
        <p:nvSpPr>
          <p:cNvPr id="11" name="Rectangle 10"/>
          <p:cNvSpPr>
            <a:spLocks noChangeAspect="1"/>
          </p:cNvSpPr>
          <p:nvPr userDrawn="1"/>
        </p:nvSpPr>
        <p:spPr>
          <a:xfrm rot="843642">
            <a:off x="3413925" y="350541"/>
            <a:ext cx="960000" cy="960000"/>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GB" sz="7200" dirty="0">
                <a:latin typeface="Aharoni" panose="02010803020104030203" pitchFamily="2" charset="-79"/>
                <a:cs typeface="Aharoni" panose="02010803020104030203" pitchFamily="2" charset="-79"/>
              </a:rPr>
              <a:t>G</a:t>
            </a:r>
          </a:p>
        </p:txBody>
      </p:sp>
    </p:spTree>
    <p:extLst>
      <p:ext uri="{BB962C8B-B14F-4D97-AF65-F5344CB8AC3E}">
        <p14:creationId xmlns:p14="http://schemas.microsoft.com/office/powerpoint/2010/main" val="307337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959F-52DE-494D-8CD1-175A90192D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F0354C-EDB2-4D32-91C2-903B4E7BA8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E65D0-CC65-4D54-92F9-F2EB52C6820F}"/>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5" name="Footer Placeholder 4">
            <a:extLst>
              <a:ext uri="{FF2B5EF4-FFF2-40B4-BE49-F238E27FC236}">
                <a16:creationId xmlns:a16="http://schemas.microsoft.com/office/drawing/2014/main" id="{5C4D0A76-5D0C-475D-9A6A-D9112406BB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4C43E-CC2C-4EC1-B1FD-4420AFF78858}"/>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156980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0B75-0692-43CD-8EC2-9AFF4753BD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57EC6D-E955-45BB-9A19-8D3D3C05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0DA52B-3F6B-48C2-92DE-4139C0131558}"/>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5" name="Footer Placeholder 4">
            <a:extLst>
              <a:ext uri="{FF2B5EF4-FFF2-40B4-BE49-F238E27FC236}">
                <a16:creationId xmlns:a16="http://schemas.microsoft.com/office/drawing/2014/main" id="{79406D0A-1EEB-447C-9070-DDE26D078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E4FB57-71A0-4596-8FC6-170CF16293E4}"/>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1004837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7A368-08C2-4C95-BD48-A0C7D7A0D719}"/>
              </a:ext>
            </a:extLst>
          </p:cNvPr>
          <p:cNvSpPr>
            <a:spLocks noGrp="1"/>
          </p:cNvSpPr>
          <p:nvPr>
            <p:ph sz="half" idx="1"/>
          </p:nvPr>
        </p:nvSpPr>
        <p:spPr>
          <a:xfrm>
            <a:off x="502920" y="441960"/>
            <a:ext cx="5867400" cy="57350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D64E17-0B48-4C7C-B841-34C3C2282E14}"/>
              </a:ext>
            </a:extLst>
          </p:cNvPr>
          <p:cNvSpPr>
            <a:spLocks noGrp="1"/>
          </p:cNvSpPr>
          <p:nvPr>
            <p:ph sz="half" idx="2"/>
          </p:nvPr>
        </p:nvSpPr>
        <p:spPr>
          <a:xfrm>
            <a:off x="5836920" y="441960"/>
            <a:ext cx="5867400" cy="57350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8205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A777-6CA6-4DD5-A18B-A3260FFF15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F669CE-F256-4A43-9892-2D84F6B7DB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CB57BC-BABB-40E4-A85A-1BF73681E7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87E383-113B-4D60-B42D-FB4C7D4605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AFE3DC-CB12-4BC7-A905-F0534F8E0B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D2DD6A-8656-40CD-AC1E-59F8E620C781}"/>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8" name="Footer Placeholder 7">
            <a:extLst>
              <a:ext uri="{FF2B5EF4-FFF2-40B4-BE49-F238E27FC236}">
                <a16:creationId xmlns:a16="http://schemas.microsoft.com/office/drawing/2014/main" id="{890DDE84-6C96-4E3F-9026-8CF5D2A322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DB4F7F-2068-4C5D-81B5-D4D6B808945C}"/>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395428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7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320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75291-F2D1-4536-9499-57FFCCB6814E}"/>
              </a:ext>
            </a:extLst>
          </p:cNvPr>
          <p:cNvPicPr>
            <a:picLocks noChangeAspect="1"/>
          </p:cNvPicPr>
          <p:nvPr userDrawn="1"/>
        </p:nvPicPr>
        <p:blipFill>
          <a:blip r:embed="rId2"/>
          <a:stretch>
            <a:fillRect/>
          </a:stretch>
        </p:blipFill>
        <p:spPr>
          <a:xfrm>
            <a:off x="0" y="0"/>
            <a:ext cx="12244928" cy="6886512"/>
          </a:xfrm>
          <a:prstGeom prst="rect">
            <a:avLst/>
          </a:prstGeom>
        </p:spPr>
      </p:pic>
    </p:spTree>
    <p:extLst>
      <p:ext uri="{BB962C8B-B14F-4D97-AF65-F5344CB8AC3E}">
        <p14:creationId xmlns:p14="http://schemas.microsoft.com/office/powerpoint/2010/main" val="15869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979A-8220-434B-9ACB-3B4F396AB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B4A630-6E11-4D8B-8BAE-A79B754EFA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CB06FD-BCD5-44C8-B211-F4AB8C7FE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EA7244-81BE-4206-B8CA-AC1AF22C0669}"/>
              </a:ext>
            </a:extLst>
          </p:cNvPr>
          <p:cNvSpPr>
            <a:spLocks noGrp="1"/>
          </p:cNvSpPr>
          <p:nvPr>
            <p:ph type="dt" sz="half" idx="10"/>
          </p:nvPr>
        </p:nvSpPr>
        <p:spPr/>
        <p:txBody>
          <a:bodyPr/>
          <a:lstStyle/>
          <a:p>
            <a:fld id="{EFFC9C36-830D-4B67-BC34-E705CF162D45}" type="datetimeFigureOut">
              <a:rPr lang="en-GB" smtClean="0"/>
              <a:t>18/11/2020</a:t>
            </a:fld>
            <a:endParaRPr lang="en-GB"/>
          </a:p>
        </p:txBody>
      </p:sp>
      <p:sp>
        <p:nvSpPr>
          <p:cNvPr id="6" name="Footer Placeholder 5">
            <a:extLst>
              <a:ext uri="{FF2B5EF4-FFF2-40B4-BE49-F238E27FC236}">
                <a16:creationId xmlns:a16="http://schemas.microsoft.com/office/drawing/2014/main" id="{8BBF96F9-E0DA-48C8-B516-26A0990F83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90640C-6BDA-4DF9-82F3-5CD66D949DDE}"/>
              </a:ext>
            </a:extLst>
          </p:cNvPr>
          <p:cNvSpPr>
            <a:spLocks noGrp="1"/>
          </p:cNvSpPr>
          <p:nvPr>
            <p:ph type="sldNum" sz="quarter" idx="12"/>
          </p:nvPr>
        </p:nvSpPr>
        <p:spPr/>
        <p:txBody>
          <a:bodyPr/>
          <a:lstStyle/>
          <a:p>
            <a:fld id="{70000565-818A-4083-A38F-05D03AA0035A}" type="slidenum">
              <a:rPr lang="en-GB" smtClean="0"/>
              <a:t>‹#›</a:t>
            </a:fld>
            <a:endParaRPr lang="en-GB"/>
          </a:p>
        </p:txBody>
      </p:sp>
    </p:spTree>
    <p:extLst>
      <p:ext uri="{BB962C8B-B14F-4D97-AF65-F5344CB8AC3E}">
        <p14:creationId xmlns:p14="http://schemas.microsoft.com/office/powerpoint/2010/main" val="309766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072E0-D29B-435E-A3F6-2F7130858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529791-BF1E-4843-B9FE-93CEC41E4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BDCBD-B294-4482-A45D-B2F678A980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C9C36-830D-4B67-BC34-E705CF162D45}" type="datetimeFigureOut">
              <a:rPr lang="en-GB" smtClean="0"/>
              <a:t>18/11/2020</a:t>
            </a:fld>
            <a:endParaRPr lang="en-GB"/>
          </a:p>
        </p:txBody>
      </p:sp>
      <p:sp>
        <p:nvSpPr>
          <p:cNvPr id="5" name="Footer Placeholder 4">
            <a:extLst>
              <a:ext uri="{FF2B5EF4-FFF2-40B4-BE49-F238E27FC236}">
                <a16:creationId xmlns:a16="http://schemas.microsoft.com/office/drawing/2014/main" id="{756335D0-7CDA-4194-9475-C5976292B9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5257E6-D0C1-4471-97C6-87C346B20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00565-818A-4083-A38F-05D03AA0035A}" type="slidenum">
              <a:rPr lang="en-GB" smtClean="0"/>
              <a:t>‹#›</a:t>
            </a:fld>
            <a:endParaRPr lang="en-GB"/>
          </a:p>
        </p:txBody>
      </p:sp>
    </p:spTree>
    <p:extLst>
      <p:ext uri="{BB962C8B-B14F-4D97-AF65-F5344CB8AC3E}">
        <p14:creationId xmlns:p14="http://schemas.microsoft.com/office/powerpoint/2010/main" val="1760150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cid:4oHMycPKAklLgeqEpT06" TargetMode="External"/><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cid:e34b77c2-d85a-4f46-8a86-fab2807f5b9d"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oleObject" Target="../embeddings/oleObject2.bin"/><Relationship Id="rId7"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3.bin"/><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hyperlink" Target="https://www.justgiving.com/fundraising/lesley-muskett1"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itv.com/news/tyne-tees/2016-07-15/family-of-ww2-war-hero-urged-to-get-in-touch-after-his-grave-is-found-70-years-on" TargetMode="External"/><Relationship Id="rId1" Type="http://schemas.openxmlformats.org/officeDocument/2006/relationships/slideLayout" Target="../slideLayouts/slideLayout6.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blood red poppy is racist' -How this country has gone mad">
            <a:extLst>
              <a:ext uri="{FF2B5EF4-FFF2-40B4-BE49-F238E27FC236}">
                <a16:creationId xmlns:a16="http://schemas.microsoft.com/office/drawing/2014/main" id="{226C093B-D910-4A06-B06A-A83BB75AB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7900"/>
            <a:ext cx="12192000" cy="3170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15DE6D-34F6-4B2A-B949-A81761FE6633}"/>
              </a:ext>
            </a:extLst>
          </p:cNvPr>
          <p:cNvSpPr txBox="1"/>
          <p:nvPr/>
        </p:nvSpPr>
        <p:spPr>
          <a:xfrm>
            <a:off x="1431985" y="655608"/>
            <a:ext cx="9230264" cy="3170099"/>
          </a:xfrm>
          <a:prstGeom prst="rect">
            <a:avLst/>
          </a:prstGeom>
          <a:noFill/>
        </p:spPr>
        <p:txBody>
          <a:bodyPr wrap="square" rtlCol="0">
            <a:spAutoFit/>
          </a:bodyPr>
          <a:lstStyle/>
          <a:p>
            <a:pPr algn="ctr"/>
            <a:r>
              <a:rPr lang="en-GB" sz="4000" b="1" i="1" dirty="0">
                <a:solidFill>
                  <a:srgbClr val="FF0000"/>
                </a:solidFill>
              </a:rPr>
              <a:t>Seetec Outsource</a:t>
            </a:r>
          </a:p>
          <a:p>
            <a:pPr algn="ctr"/>
            <a:endParaRPr lang="en-GB" sz="4000" b="1" i="1" dirty="0">
              <a:solidFill>
                <a:srgbClr val="FF0000"/>
              </a:solidFill>
            </a:endParaRPr>
          </a:p>
          <a:p>
            <a:pPr algn="ctr"/>
            <a:r>
              <a:rPr lang="en-GB" sz="4000" b="1" i="1" dirty="0">
                <a:solidFill>
                  <a:srgbClr val="FF0000"/>
                </a:solidFill>
              </a:rPr>
              <a:t> Poppy Appeal 2020</a:t>
            </a:r>
          </a:p>
          <a:p>
            <a:pPr algn="ctr"/>
            <a:endParaRPr lang="en-GB" sz="4000" b="1" i="1" dirty="0">
              <a:solidFill>
                <a:srgbClr val="FF0000"/>
              </a:solidFill>
            </a:endParaRPr>
          </a:p>
          <a:p>
            <a:pPr algn="ctr"/>
            <a:r>
              <a:rPr lang="en-GB" sz="4000" b="1" i="1" dirty="0">
                <a:solidFill>
                  <a:srgbClr val="FF0000"/>
                </a:solidFill>
              </a:rPr>
              <a:t>We will remember them</a:t>
            </a:r>
          </a:p>
        </p:txBody>
      </p:sp>
    </p:spTree>
    <p:extLst>
      <p:ext uri="{BB962C8B-B14F-4D97-AF65-F5344CB8AC3E}">
        <p14:creationId xmlns:p14="http://schemas.microsoft.com/office/powerpoint/2010/main" val="1618922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4581B-20FF-41B1-8F8E-EA3FC4FB2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95775" cy="6858000"/>
          </a:xfrm>
          <a:prstGeom prst="rect">
            <a:avLst/>
          </a:prstGeom>
        </p:spPr>
      </p:pic>
      <p:pic>
        <p:nvPicPr>
          <p:cNvPr id="7170" name="Picture 2" descr="The blood red poppy is racist' -How this country has gone mad">
            <a:extLst>
              <a:ext uri="{FF2B5EF4-FFF2-40B4-BE49-F238E27FC236}">
                <a16:creationId xmlns:a16="http://schemas.microsoft.com/office/drawing/2014/main" id="{F4E0B723-0D62-476C-B7BA-A67EA3B23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5524500"/>
            <a:ext cx="7896224" cy="13334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4E04C18-33F0-4623-B39B-68FE389BCF9F}"/>
              </a:ext>
            </a:extLst>
          </p:cNvPr>
          <p:cNvSpPr/>
          <p:nvPr/>
        </p:nvSpPr>
        <p:spPr>
          <a:xfrm>
            <a:off x="4953000" y="1781175"/>
            <a:ext cx="7238998" cy="3046988"/>
          </a:xfrm>
          <a:prstGeom prst="rect">
            <a:avLst/>
          </a:prstGeom>
        </p:spPr>
        <p:txBody>
          <a:bodyPr wrap="square">
            <a:spAutoFit/>
          </a:bodyPr>
          <a:lstStyle/>
          <a:p>
            <a:pPr>
              <a:spcAft>
                <a:spcPts val="0"/>
              </a:spcAft>
            </a:pPr>
            <a:r>
              <a:rPr lang="en-GB" sz="2400" dirty="0">
                <a:latin typeface="Calibri" panose="020F0502020204030204" pitchFamily="34" charset="0"/>
                <a:ea typeface="Calibri" panose="020F0502020204030204" pitchFamily="34" charset="0"/>
              </a:rPr>
              <a:t>My fiancé is an army veteran – 12 years in the Army Air Corps.</a:t>
            </a:r>
          </a:p>
          <a:p>
            <a:pPr>
              <a:spcAft>
                <a:spcPts val="0"/>
              </a:spcAft>
            </a:pPr>
            <a:endParaRPr lang="en-GB" sz="2400" dirty="0">
              <a:latin typeface="Calibri" panose="020F0502020204030204" pitchFamily="34" charset="0"/>
              <a:ea typeface="Calibri" panose="020F0502020204030204" pitchFamily="34" charset="0"/>
            </a:endParaRPr>
          </a:p>
          <a:p>
            <a:pPr>
              <a:spcAft>
                <a:spcPts val="0"/>
              </a:spcAft>
            </a:pPr>
            <a:r>
              <a:rPr lang="en-GB" sz="2400" dirty="0">
                <a:latin typeface="Calibri" panose="020F0502020204030204" pitchFamily="34" charset="0"/>
                <a:ea typeface="Calibri" panose="020F0502020204030204" pitchFamily="34" charset="0"/>
              </a:rPr>
              <a:t>My Grandfather was in the army for nearly 40 years and left as a Major General. </a:t>
            </a:r>
          </a:p>
          <a:p>
            <a:pPr>
              <a:spcAft>
                <a:spcPts val="0"/>
              </a:spcAft>
            </a:pPr>
            <a:r>
              <a:rPr lang="en-GB" sz="2400" dirty="0">
                <a:latin typeface="Calibri" panose="020F0502020204030204" pitchFamily="34" charset="0"/>
                <a:ea typeface="Calibri" panose="020F0502020204030204" pitchFamily="34" charset="0"/>
              </a:rPr>
              <a:t> </a:t>
            </a:r>
          </a:p>
          <a:p>
            <a:pPr>
              <a:spcAft>
                <a:spcPts val="0"/>
              </a:spcAft>
            </a:pPr>
            <a:r>
              <a:rPr lang="en-GB" sz="2400" dirty="0">
                <a:latin typeface="Calibri" panose="020F0502020204030204" pitchFamily="34" charset="0"/>
                <a:ea typeface="Calibri" panose="020F0502020204030204" pitchFamily="34" charset="0"/>
              </a:rPr>
              <a:t>Attached is a photo of my Grandad – Major General Sir Peter </a:t>
            </a:r>
            <a:r>
              <a:rPr lang="en-GB" sz="2400" dirty="0" err="1">
                <a:latin typeface="Calibri" panose="020F0502020204030204" pitchFamily="34" charset="0"/>
                <a:ea typeface="Calibri" panose="020F0502020204030204" pitchFamily="34" charset="0"/>
              </a:rPr>
              <a:t>Bednall</a:t>
            </a:r>
            <a:r>
              <a:rPr lang="en-GB" sz="2400" dirty="0">
                <a:latin typeface="Calibri" panose="020F0502020204030204" pitchFamily="34" charset="0"/>
                <a:ea typeface="Calibri" panose="020F0502020204030204" pitchFamily="34" charset="0"/>
              </a:rPr>
              <a:t> Served 1915 – 1955</a:t>
            </a:r>
          </a:p>
        </p:txBody>
      </p:sp>
      <p:sp>
        <p:nvSpPr>
          <p:cNvPr id="6" name="Rectangle 5">
            <a:extLst>
              <a:ext uri="{FF2B5EF4-FFF2-40B4-BE49-F238E27FC236}">
                <a16:creationId xmlns:a16="http://schemas.microsoft.com/office/drawing/2014/main" id="{B7726F49-4B79-4983-9611-F6E3764D7C5D}"/>
              </a:ext>
            </a:extLst>
          </p:cNvPr>
          <p:cNvSpPr/>
          <p:nvPr/>
        </p:nvSpPr>
        <p:spPr>
          <a:xfrm>
            <a:off x="5514975" y="457199"/>
            <a:ext cx="5400675" cy="1055674"/>
          </a:xfrm>
          <a:prstGeom prst="rect">
            <a:avLst/>
          </a:prstGeom>
        </p:spPr>
        <p:txBody>
          <a:bodyPr wrap="square">
            <a:spAutoFit/>
          </a:bodyPr>
          <a:lstStyle/>
          <a:p>
            <a:pPr algn="ctr">
              <a:lnSpc>
                <a:spcPct val="90000"/>
              </a:lnSpc>
              <a:spcBef>
                <a:spcPct val="0"/>
              </a:spcBef>
              <a:spcAft>
                <a:spcPts val="600"/>
              </a:spcAft>
            </a:pPr>
            <a:r>
              <a:rPr lang="en-US" sz="3200" b="1" dirty="0"/>
              <a:t>Cherished Memories </a:t>
            </a:r>
          </a:p>
          <a:p>
            <a:pPr algn="ctr">
              <a:lnSpc>
                <a:spcPct val="90000"/>
              </a:lnSpc>
              <a:spcBef>
                <a:spcPct val="0"/>
              </a:spcBef>
              <a:spcAft>
                <a:spcPts val="600"/>
              </a:spcAft>
            </a:pPr>
            <a:r>
              <a:rPr lang="en-US" sz="3200" b="1" dirty="0"/>
              <a:t>Aviva Franco</a:t>
            </a:r>
          </a:p>
        </p:txBody>
      </p:sp>
    </p:spTree>
    <p:extLst>
      <p:ext uri="{BB962C8B-B14F-4D97-AF65-F5344CB8AC3E}">
        <p14:creationId xmlns:p14="http://schemas.microsoft.com/office/powerpoint/2010/main" val="2698411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4DBAACB-CDB1-46FF-AECB-92DBCA1D6B81}"/>
              </a:ext>
            </a:extLst>
          </p:cNvPr>
          <p:cNvGraphicFramePr>
            <a:graphicFrameLocks noChangeAspect="1"/>
          </p:cNvGraphicFramePr>
          <p:nvPr>
            <p:extLst>
              <p:ext uri="{D42A27DB-BD31-4B8C-83A1-F6EECF244321}">
                <p14:modId xmlns:p14="http://schemas.microsoft.com/office/powerpoint/2010/main" val="1910312871"/>
              </p:ext>
            </p:extLst>
          </p:nvPr>
        </p:nvGraphicFramePr>
        <p:xfrm>
          <a:off x="0" y="0"/>
          <a:ext cx="6743700" cy="6857999"/>
        </p:xfrm>
        <a:graphic>
          <a:graphicData uri="http://schemas.openxmlformats.org/presentationml/2006/ole">
            <mc:AlternateContent xmlns:mc="http://schemas.openxmlformats.org/markup-compatibility/2006">
              <mc:Choice xmlns:v="urn:schemas-microsoft-com:vml" Requires="v">
                <p:oleObj spid="_x0000_s2079" name="Acrobat Document" r:id="rId3" imgW="1809724" imgH="2724081" progId="AcroExch.Document.DC">
                  <p:embed/>
                </p:oleObj>
              </mc:Choice>
              <mc:Fallback>
                <p:oleObj name="Acrobat Document" r:id="rId3" imgW="1809724" imgH="2724081" progId="AcroExch.Document.DC">
                  <p:embed/>
                  <p:pic>
                    <p:nvPicPr>
                      <p:cNvPr id="0" name=""/>
                      <p:cNvPicPr/>
                      <p:nvPr/>
                    </p:nvPicPr>
                    <p:blipFill>
                      <a:blip r:embed="rId4"/>
                      <a:stretch>
                        <a:fillRect/>
                      </a:stretch>
                    </p:blipFill>
                    <p:spPr>
                      <a:xfrm>
                        <a:off x="0" y="0"/>
                        <a:ext cx="6743700" cy="685799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2EB8F6B5-8E69-45B3-A86E-F79EEFB4609F}"/>
              </a:ext>
            </a:extLst>
          </p:cNvPr>
          <p:cNvSpPr txBox="1"/>
          <p:nvPr/>
        </p:nvSpPr>
        <p:spPr>
          <a:xfrm>
            <a:off x="6743700" y="1009650"/>
            <a:ext cx="5448299" cy="6964984"/>
          </a:xfrm>
          <a:prstGeom prst="rect">
            <a:avLst/>
          </a:prstGeom>
          <a:noFill/>
        </p:spPr>
        <p:txBody>
          <a:bodyPr wrap="square" rtlCol="0">
            <a:spAutoFit/>
          </a:bodyPr>
          <a:lstStyle/>
          <a:p>
            <a:pPr algn="ctr">
              <a:lnSpc>
                <a:spcPct val="90000"/>
              </a:lnSpc>
              <a:spcBef>
                <a:spcPct val="0"/>
              </a:spcBef>
              <a:spcAft>
                <a:spcPts val="600"/>
              </a:spcAft>
            </a:pPr>
            <a:r>
              <a:rPr lang="en-US" sz="3200" b="1" dirty="0"/>
              <a:t>Cherished Memories </a:t>
            </a:r>
          </a:p>
          <a:p>
            <a:pPr algn="ctr">
              <a:lnSpc>
                <a:spcPct val="90000"/>
              </a:lnSpc>
              <a:spcBef>
                <a:spcPct val="0"/>
              </a:spcBef>
              <a:spcAft>
                <a:spcPts val="600"/>
              </a:spcAft>
            </a:pPr>
            <a:r>
              <a:rPr lang="en-US" sz="3200" b="1" dirty="0"/>
              <a:t>Julie Strain</a:t>
            </a:r>
          </a:p>
          <a:p>
            <a:pPr>
              <a:lnSpc>
                <a:spcPct val="90000"/>
              </a:lnSpc>
              <a:spcBef>
                <a:spcPct val="0"/>
              </a:spcBef>
              <a:spcAft>
                <a:spcPts val="600"/>
              </a:spcAft>
            </a:pPr>
            <a:r>
              <a:rPr lang="en-GB" dirty="0"/>
              <a:t>This is a picture of my Dad when he was 17 with his Mom &amp; Dad in Northern Ireland, it was the second world war and he was in the RAF, he got to Castle Bromwich, he was based at the aerodrome dismantling plane parts. </a:t>
            </a:r>
          </a:p>
          <a:p>
            <a:pPr>
              <a:lnSpc>
                <a:spcPct val="90000"/>
              </a:lnSpc>
              <a:spcBef>
                <a:spcPct val="0"/>
              </a:spcBef>
              <a:spcAft>
                <a:spcPts val="600"/>
              </a:spcAft>
            </a:pPr>
            <a:endParaRPr lang="en-GB" dirty="0"/>
          </a:p>
          <a:p>
            <a:pPr>
              <a:lnSpc>
                <a:spcPct val="90000"/>
              </a:lnSpc>
              <a:spcBef>
                <a:spcPct val="0"/>
              </a:spcBef>
              <a:spcAft>
                <a:spcPts val="600"/>
              </a:spcAft>
            </a:pPr>
            <a:r>
              <a:rPr lang="en-GB" dirty="0"/>
              <a:t>During this time he was working on a plane which unbeknown to him and his team still had some fuel in it, it exploded, killing one person, badly injuring another, Dad was also burnt on his face and was very lucky that he was only left with faint scaring!</a:t>
            </a:r>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a:p>
            <a:pPr>
              <a:lnSpc>
                <a:spcPct val="90000"/>
              </a:lnSpc>
              <a:spcBef>
                <a:spcPct val="0"/>
              </a:spcBef>
              <a:spcAft>
                <a:spcPts val="600"/>
              </a:spcAft>
            </a:pPr>
            <a:endParaRPr lang="en-US" b="1" dirty="0"/>
          </a:p>
        </p:txBody>
      </p:sp>
      <p:pic>
        <p:nvPicPr>
          <p:cNvPr id="2057" name="Picture 9" descr="The blood red poppy is racist' -How this country has gone mad">
            <a:extLst>
              <a:ext uri="{FF2B5EF4-FFF2-40B4-BE49-F238E27FC236}">
                <a16:creationId xmlns:a16="http://schemas.microsoft.com/office/drawing/2014/main" id="{5D6CD7CA-5509-4557-9473-CA44AB1A7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5629275"/>
            <a:ext cx="5448299"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blood red poppy is racist' -How this country has gone mad">
            <a:extLst>
              <a:ext uri="{FF2B5EF4-FFF2-40B4-BE49-F238E27FC236}">
                <a16:creationId xmlns:a16="http://schemas.microsoft.com/office/drawing/2014/main" id="{AFDA8C32-4D4E-4D50-AF0A-7BC6926BF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699" y="1"/>
            <a:ext cx="544830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13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000">
        <p15:prstTrans prst="pageCurlDouble"/>
      </p:transition>
    </mc:Choice>
    <mc:Fallback xmlns="">
      <p:transition spd="slow" advClick="0" advTm="1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36442-5F77-44FC-AF7F-3FD34F1444B8}"/>
              </a:ext>
            </a:extLst>
          </p:cNvPr>
          <p:cNvPicPr>
            <a:picLocks noChangeAspect="1"/>
          </p:cNvPicPr>
          <p:nvPr/>
        </p:nvPicPr>
        <p:blipFill>
          <a:blip r:embed="rId2"/>
          <a:stretch>
            <a:fillRect/>
          </a:stretch>
        </p:blipFill>
        <p:spPr>
          <a:xfrm>
            <a:off x="276726" y="0"/>
            <a:ext cx="11279465" cy="7083504"/>
          </a:xfrm>
          <a:prstGeom prst="rect">
            <a:avLst/>
          </a:prstGeom>
        </p:spPr>
      </p:pic>
    </p:spTree>
    <p:extLst>
      <p:ext uri="{BB962C8B-B14F-4D97-AF65-F5344CB8AC3E}">
        <p14:creationId xmlns:p14="http://schemas.microsoft.com/office/powerpoint/2010/main" val="248473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7CDEC4FD-2993-4227-A061-73438BF719D6}"/>
              </a:ext>
            </a:extLst>
          </p:cNvPr>
          <p:cNvSpPr/>
          <p:nvPr/>
        </p:nvSpPr>
        <p:spPr>
          <a:xfrm>
            <a:off x="202928" y="17590181"/>
            <a:ext cx="6755440" cy="579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INSERT PHOTOGRAPH</a:t>
            </a:r>
          </a:p>
        </p:txBody>
      </p:sp>
      <p:sp>
        <p:nvSpPr>
          <p:cNvPr id="13" name="Rectangle 12">
            <a:extLst>
              <a:ext uri="{FF2B5EF4-FFF2-40B4-BE49-F238E27FC236}">
                <a16:creationId xmlns:a16="http://schemas.microsoft.com/office/drawing/2014/main" id="{CAACEF91-4A2B-4A0C-9FB8-8BA7C1FA987B}"/>
              </a:ext>
            </a:extLst>
          </p:cNvPr>
          <p:cNvSpPr/>
          <p:nvPr/>
        </p:nvSpPr>
        <p:spPr>
          <a:xfrm>
            <a:off x="7166811" y="1130967"/>
            <a:ext cx="4343400" cy="5522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INSERT PHOTOGRAPH</a:t>
            </a:r>
          </a:p>
        </p:txBody>
      </p:sp>
      <p:pic>
        <p:nvPicPr>
          <p:cNvPr id="5" name="Picture 4" descr="cid:4oHMycPKAklLgeqEpT06">
            <a:extLst>
              <a:ext uri="{FF2B5EF4-FFF2-40B4-BE49-F238E27FC236}">
                <a16:creationId xmlns:a16="http://schemas.microsoft.com/office/drawing/2014/main" id="{F2DC0ED8-1C02-436B-8080-B1B66510EE12}"/>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4010025" cy="5838826"/>
          </a:xfrm>
          <a:prstGeom prst="rect">
            <a:avLst/>
          </a:prstGeom>
          <a:noFill/>
          <a:ln>
            <a:noFill/>
          </a:ln>
        </p:spPr>
      </p:pic>
      <p:pic>
        <p:nvPicPr>
          <p:cNvPr id="6" name="Picture 5" descr="cid:e34b77c2-d85a-4f46-8a86-fab2807f5b9d">
            <a:extLst>
              <a:ext uri="{FF2B5EF4-FFF2-40B4-BE49-F238E27FC236}">
                <a16:creationId xmlns:a16="http://schemas.microsoft.com/office/drawing/2014/main" id="{CE70C013-7600-413A-B050-ABED7A015968}"/>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166811" y="1"/>
            <a:ext cx="4343399" cy="5838826"/>
          </a:xfrm>
          <a:prstGeom prst="rect">
            <a:avLst/>
          </a:prstGeom>
          <a:noFill/>
          <a:ln>
            <a:noFill/>
          </a:ln>
        </p:spPr>
      </p:pic>
      <p:pic>
        <p:nvPicPr>
          <p:cNvPr id="4098" name="Picture 2" descr="The blood red poppy is racist' -How this country has gone mad">
            <a:extLst>
              <a:ext uri="{FF2B5EF4-FFF2-40B4-BE49-F238E27FC236}">
                <a16:creationId xmlns:a16="http://schemas.microsoft.com/office/drawing/2014/main" id="{8F247430-12D9-40CF-9C6D-0FA723CC35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38826"/>
            <a:ext cx="12190476" cy="10191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8BE911-B02E-410E-80ED-59D462BAAC45}"/>
              </a:ext>
            </a:extLst>
          </p:cNvPr>
          <p:cNvSpPr txBox="1"/>
          <p:nvPr/>
        </p:nvSpPr>
        <p:spPr>
          <a:xfrm>
            <a:off x="4010025" y="1514475"/>
            <a:ext cx="3156785" cy="4031873"/>
          </a:xfrm>
          <a:prstGeom prst="rect">
            <a:avLst/>
          </a:prstGeom>
          <a:noFill/>
        </p:spPr>
        <p:txBody>
          <a:bodyPr wrap="square" rtlCol="0">
            <a:spAutoFit/>
          </a:bodyPr>
          <a:lstStyle/>
          <a:p>
            <a:pPr algn="ctr"/>
            <a:r>
              <a:rPr lang="en-GB" sz="4000" b="1" dirty="0"/>
              <a:t>Proud of Our Seetec Family</a:t>
            </a:r>
          </a:p>
          <a:p>
            <a:endParaRPr lang="en-GB" sz="3200" dirty="0"/>
          </a:p>
          <a:p>
            <a:pPr algn="ctr"/>
            <a:r>
              <a:rPr lang="en-GB" sz="7200" b="1" dirty="0"/>
              <a:t> Ted Woods</a:t>
            </a:r>
          </a:p>
        </p:txBody>
      </p:sp>
    </p:spTree>
    <p:extLst>
      <p:ext uri="{BB962C8B-B14F-4D97-AF65-F5344CB8AC3E}">
        <p14:creationId xmlns:p14="http://schemas.microsoft.com/office/powerpoint/2010/main" val="157266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50C7261-F0DA-44E8-88F9-BF2691B736FE}"/>
              </a:ext>
            </a:extLst>
          </p:cNvPr>
          <p:cNvGraphicFramePr>
            <a:graphicFrameLocks noChangeAspect="1"/>
          </p:cNvGraphicFramePr>
          <p:nvPr>
            <p:extLst>
              <p:ext uri="{D42A27DB-BD31-4B8C-83A1-F6EECF244321}">
                <p14:modId xmlns:p14="http://schemas.microsoft.com/office/powerpoint/2010/main" val="2939989847"/>
              </p:ext>
            </p:extLst>
          </p:nvPr>
        </p:nvGraphicFramePr>
        <p:xfrm>
          <a:off x="0" y="0"/>
          <a:ext cx="3724275" cy="6858000"/>
        </p:xfrm>
        <a:graphic>
          <a:graphicData uri="http://schemas.openxmlformats.org/presentationml/2006/ole">
            <mc:AlternateContent xmlns:mc="http://schemas.openxmlformats.org/markup-compatibility/2006">
              <mc:Choice xmlns:v="urn:schemas-microsoft-com:vml" Requires="v">
                <p:oleObj spid="_x0000_s5158" name="Acrobat Document" r:id="rId3" imgW="1803089" imgH="2685842" progId="AcroExch.Document.DC">
                  <p:embed/>
                </p:oleObj>
              </mc:Choice>
              <mc:Fallback>
                <p:oleObj name="Acrobat Document" r:id="rId3" imgW="1803089" imgH="2685842" progId="AcroExch.Document.DC">
                  <p:embed/>
                  <p:pic>
                    <p:nvPicPr>
                      <p:cNvPr id="0" name=""/>
                      <p:cNvPicPr/>
                      <p:nvPr/>
                    </p:nvPicPr>
                    <p:blipFill>
                      <a:blip r:embed="rId4"/>
                      <a:stretch>
                        <a:fillRect/>
                      </a:stretch>
                    </p:blipFill>
                    <p:spPr>
                      <a:xfrm>
                        <a:off x="0" y="0"/>
                        <a:ext cx="3724275" cy="6858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1A9CCF7-3763-4888-A624-C554BF0D306B}"/>
              </a:ext>
            </a:extLst>
          </p:cNvPr>
          <p:cNvGraphicFramePr>
            <a:graphicFrameLocks noChangeAspect="1"/>
          </p:cNvGraphicFramePr>
          <p:nvPr>
            <p:extLst>
              <p:ext uri="{D42A27DB-BD31-4B8C-83A1-F6EECF244321}">
                <p14:modId xmlns:p14="http://schemas.microsoft.com/office/powerpoint/2010/main" val="276802750"/>
              </p:ext>
            </p:extLst>
          </p:nvPr>
        </p:nvGraphicFramePr>
        <p:xfrm>
          <a:off x="8010525" y="0"/>
          <a:ext cx="4181474" cy="3267075"/>
        </p:xfrm>
        <a:graphic>
          <a:graphicData uri="http://schemas.openxmlformats.org/presentationml/2006/ole">
            <mc:AlternateContent xmlns:mc="http://schemas.openxmlformats.org/markup-compatibility/2006">
              <mc:Choice xmlns:v="urn:schemas-microsoft-com:vml" Requires="v">
                <p:oleObj spid="_x0000_s5159" name="Acrobat Document" r:id="rId5" imgW="2260496" imgH="3174631" progId="AcroExch.Document.DC">
                  <p:embed/>
                </p:oleObj>
              </mc:Choice>
              <mc:Fallback>
                <p:oleObj name="Acrobat Document" r:id="rId5" imgW="2260496" imgH="3174631" progId="AcroExch.Document.DC">
                  <p:embed/>
                  <p:pic>
                    <p:nvPicPr>
                      <p:cNvPr id="0" name=""/>
                      <p:cNvPicPr/>
                      <p:nvPr/>
                    </p:nvPicPr>
                    <p:blipFill>
                      <a:blip r:embed="rId6"/>
                      <a:stretch>
                        <a:fillRect/>
                      </a:stretch>
                    </p:blipFill>
                    <p:spPr>
                      <a:xfrm>
                        <a:off x="8010525" y="0"/>
                        <a:ext cx="4181474" cy="3267075"/>
                      </a:xfrm>
                      <a:prstGeom prst="rect">
                        <a:avLst/>
                      </a:prstGeom>
                    </p:spPr>
                  </p:pic>
                </p:oleObj>
              </mc:Fallback>
            </mc:AlternateContent>
          </a:graphicData>
        </a:graphic>
      </p:graphicFrame>
      <p:pic>
        <p:nvPicPr>
          <p:cNvPr id="5123" name="75489FE6-D6B9-4D9A-800F-CABA682E65F3" descr="75489FE6-D6B9-4D9A-800F-CABA682E65F3">
            <a:extLst>
              <a:ext uri="{FF2B5EF4-FFF2-40B4-BE49-F238E27FC236}">
                <a16:creationId xmlns:a16="http://schemas.microsoft.com/office/drawing/2014/main" id="{36C26ED7-0489-403F-B1FE-AA117202AB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4275" y="4763"/>
            <a:ext cx="428625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The blood red poppy is racist' -How this country has gone mad">
            <a:extLst>
              <a:ext uri="{FF2B5EF4-FFF2-40B4-BE49-F238E27FC236}">
                <a16:creationId xmlns:a16="http://schemas.microsoft.com/office/drawing/2014/main" id="{3B280DAE-6B7D-4BFB-9A19-DE9BA4658D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3324" y="5714999"/>
            <a:ext cx="8448675" cy="1138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7E9024-AC1F-42ED-BDCD-4BE19EEBB884}"/>
              </a:ext>
            </a:extLst>
          </p:cNvPr>
          <p:cNvSpPr txBox="1"/>
          <p:nvPr/>
        </p:nvSpPr>
        <p:spPr>
          <a:xfrm>
            <a:off x="3776661" y="3590926"/>
            <a:ext cx="8381999" cy="2000548"/>
          </a:xfrm>
          <a:prstGeom prst="rect">
            <a:avLst/>
          </a:prstGeom>
          <a:noFill/>
        </p:spPr>
        <p:txBody>
          <a:bodyPr wrap="square" rtlCol="0">
            <a:spAutoFit/>
          </a:bodyPr>
          <a:lstStyle/>
          <a:p>
            <a:pPr algn="ctr"/>
            <a:r>
              <a:rPr lang="en-GB" sz="3200" b="1" dirty="0"/>
              <a:t>Proud of Our Seetec Family</a:t>
            </a:r>
          </a:p>
          <a:p>
            <a:pPr algn="ctr"/>
            <a:endParaRPr lang="en-GB" sz="3200" b="1" dirty="0"/>
          </a:p>
          <a:p>
            <a:pPr algn="ctr"/>
            <a:r>
              <a:rPr lang="en-GB" sz="6000" b="1" dirty="0"/>
              <a:t>Martin Sheppard</a:t>
            </a:r>
          </a:p>
        </p:txBody>
      </p:sp>
    </p:spTree>
    <p:extLst>
      <p:ext uri="{BB962C8B-B14F-4D97-AF65-F5344CB8AC3E}">
        <p14:creationId xmlns:p14="http://schemas.microsoft.com/office/powerpoint/2010/main" val="77261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946CD-6687-42AE-A0ED-443EFF05E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50" y="-1"/>
            <a:ext cx="2181225" cy="4057651"/>
          </a:xfrm>
          <a:prstGeom prst="rect">
            <a:avLst/>
          </a:prstGeom>
        </p:spPr>
      </p:pic>
      <p:pic>
        <p:nvPicPr>
          <p:cNvPr id="5" name="Picture 4">
            <a:extLst>
              <a:ext uri="{FF2B5EF4-FFF2-40B4-BE49-F238E27FC236}">
                <a16:creationId xmlns:a16="http://schemas.microsoft.com/office/drawing/2014/main" id="{429B7160-C597-413C-B81B-90D689B43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81911" y="-452435"/>
            <a:ext cx="4057651" cy="4962525"/>
          </a:xfrm>
          <a:prstGeom prst="rect">
            <a:avLst/>
          </a:prstGeom>
        </p:spPr>
      </p:pic>
      <p:pic>
        <p:nvPicPr>
          <p:cNvPr id="7" name="Picture 6">
            <a:extLst>
              <a:ext uri="{FF2B5EF4-FFF2-40B4-BE49-F238E27FC236}">
                <a16:creationId xmlns:a16="http://schemas.microsoft.com/office/drawing/2014/main" id="{A3CB39B0-ABE1-4764-A86A-6B88CE8D2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3486149" cy="4057650"/>
          </a:xfrm>
          <a:prstGeom prst="rect">
            <a:avLst/>
          </a:prstGeom>
        </p:spPr>
      </p:pic>
      <p:pic>
        <p:nvPicPr>
          <p:cNvPr id="6146" name="Picture 2" descr="The blood red poppy is racist' -How this country has gone mad">
            <a:extLst>
              <a:ext uri="{FF2B5EF4-FFF2-40B4-BE49-F238E27FC236}">
                <a16:creationId xmlns:a16="http://schemas.microsoft.com/office/drawing/2014/main" id="{80C07ED6-9466-4C38-AD6E-BDAD97FBF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91225"/>
            <a:ext cx="12191999" cy="8667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1779BA-5C1B-4D7B-946E-2159EA3969D4}"/>
              </a:ext>
            </a:extLst>
          </p:cNvPr>
          <p:cNvSpPr txBox="1"/>
          <p:nvPr/>
        </p:nvSpPr>
        <p:spPr>
          <a:xfrm>
            <a:off x="123825" y="4210050"/>
            <a:ext cx="12068174" cy="1585049"/>
          </a:xfrm>
          <a:prstGeom prst="rect">
            <a:avLst/>
          </a:prstGeom>
          <a:noFill/>
        </p:spPr>
        <p:txBody>
          <a:bodyPr wrap="square" rtlCol="0">
            <a:spAutoFit/>
          </a:bodyPr>
          <a:lstStyle/>
          <a:p>
            <a:pPr algn="ctr"/>
            <a:r>
              <a:rPr lang="en-GB" sz="3200" b="1" dirty="0"/>
              <a:t>Proud of Our Seetec Family</a:t>
            </a:r>
          </a:p>
          <a:p>
            <a:endParaRPr lang="en-GB" dirty="0"/>
          </a:p>
          <a:p>
            <a:r>
              <a:rPr lang="en-GB" sz="4700" b="1" dirty="0"/>
              <a:t>Tony Marsden, Dad &amp; Grandad – 3 Generations!</a:t>
            </a:r>
          </a:p>
        </p:txBody>
      </p:sp>
    </p:spTree>
    <p:extLst>
      <p:ext uri="{BB962C8B-B14F-4D97-AF65-F5344CB8AC3E}">
        <p14:creationId xmlns:p14="http://schemas.microsoft.com/office/powerpoint/2010/main" val="1408127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B5B7-47C1-4E85-BFE6-675F8D131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38800" cy="6858000"/>
          </a:xfrm>
          <a:prstGeom prst="rect">
            <a:avLst/>
          </a:prstGeom>
        </p:spPr>
      </p:pic>
      <p:pic>
        <p:nvPicPr>
          <p:cNvPr id="8194" name="Picture 2" descr="The blood red poppy is racist' -How this country has gone mad">
            <a:extLst>
              <a:ext uri="{FF2B5EF4-FFF2-40B4-BE49-F238E27FC236}">
                <a16:creationId xmlns:a16="http://schemas.microsoft.com/office/drawing/2014/main" id="{A54CE68A-DA3D-42F9-A6F8-94F200F9C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743575"/>
            <a:ext cx="6553199" cy="1114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7DCE14-DDFA-4DA4-8B00-BCA7AC671F9A}"/>
              </a:ext>
            </a:extLst>
          </p:cNvPr>
          <p:cNvSpPr txBox="1"/>
          <p:nvPr/>
        </p:nvSpPr>
        <p:spPr>
          <a:xfrm>
            <a:off x="5715000" y="1847850"/>
            <a:ext cx="6362700" cy="3046988"/>
          </a:xfrm>
          <a:prstGeom prst="rect">
            <a:avLst/>
          </a:prstGeom>
          <a:noFill/>
        </p:spPr>
        <p:txBody>
          <a:bodyPr wrap="square" rtlCol="0">
            <a:spAutoFit/>
          </a:bodyPr>
          <a:lstStyle/>
          <a:p>
            <a:r>
              <a:rPr lang="en-GB" sz="2400" dirty="0"/>
              <a:t>Attached is a pic from my husband’s dining out after 27years’ service to the army – coincidentally was the weekend of Remembrance Day, you can just see the poppy!! </a:t>
            </a:r>
          </a:p>
          <a:p>
            <a:r>
              <a:rPr lang="en-GB" sz="2400" dirty="0"/>
              <a:t> </a:t>
            </a:r>
          </a:p>
          <a:p>
            <a:r>
              <a:rPr lang="en-GB" sz="2400" dirty="0"/>
              <a:t>It was 9 years ago but he was often away for 6 months at a time, hence perhaps where I get my resilience from?</a:t>
            </a:r>
          </a:p>
        </p:txBody>
      </p:sp>
      <p:sp>
        <p:nvSpPr>
          <p:cNvPr id="5" name="Rectangle 4">
            <a:extLst>
              <a:ext uri="{FF2B5EF4-FFF2-40B4-BE49-F238E27FC236}">
                <a16:creationId xmlns:a16="http://schemas.microsoft.com/office/drawing/2014/main" id="{9E2CD07B-37DF-4763-BF8D-C726E3C659FA}"/>
              </a:ext>
            </a:extLst>
          </p:cNvPr>
          <p:cNvSpPr/>
          <p:nvPr/>
        </p:nvSpPr>
        <p:spPr>
          <a:xfrm>
            <a:off x="5829300" y="190499"/>
            <a:ext cx="5800724" cy="1077218"/>
          </a:xfrm>
          <a:prstGeom prst="rect">
            <a:avLst/>
          </a:prstGeom>
        </p:spPr>
        <p:txBody>
          <a:bodyPr wrap="square">
            <a:spAutoFit/>
          </a:bodyPr>
          <a:lstStyle/>
          <a:p>
            <a:pPr algn="ctr"/>
            <a:r>
              <a:rPr lang="en-GB" sz="3200" b="1" dirty="0"/>
              <a:t>Proud of Our Seetec Family</a:t>
            </a:r>
          </a:p>
          <a:p>
            <a:pPr algn="ctr"/>
            <a:r>
              <a:rPr lang="en-GB" sz="3200" b="1" dirty="0"/>
              <a:t>Lindsay Murray</a:t>
            </a:r>
          </a:p>
        </p:txBody>
      </p:sp>
    </p:spTree>
    <p:extLst>
      <p:ext uri="{BB962C8B-B14F-4D97-AF65-F5344CB8AC3E}">
        <p14:creationId xmlns:p14="http://schemas.microsoft.com/office/powerpoint/2010/main" val="272184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Double"/>
      </p:transition>
    </mc:Choice>
    <mc:Fallback xmlns="">
      <p:transition spd="slow" advClick="0" advTm="9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5EF7D-56CD-42CC-8DEB-63B158F8A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64"/>
            <a:ext cx="4438650" cy="3543300"/>
          </a:xfrm>
          <a:prstGeom prst="rect">
            <a:avLst/>
          </a:prstGeom>
        </p:spPr>
      </p:pic>
      <p:pic>
        <p:nvPicPr>
          <p:cNvPr id="5" name="Picture 4">
            <a:extLst>
              <a:ext uri="{FF2B5EF4-FFF2-40B4-BE49-F238E27FC236}">
                <a16:creationId xmlns:a16="http://schemas.microsoft.com/office/drawing/2014/main" id="{21761C5D-52DA-40AA-A0B2-4018B5ADA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425" y="0"/>
            <a:ext cx="4981575" cy="3505200"/>
          </a:xfrm>
          <a:prstGeom prst="rect">
            <a:avLst/>
          </a:prstGeom>
        </p:spPr>
      </p:pic>
      <p:pic>
        <p:nvPicPr>
          <p:cNvPr id="9218" name="Picture 2" descr="The blood red poppy is racist' -How this country has gone mad">
            <a:extLst>
              <a:ext uri="{FF2B5EF4-FFF2-40B4-BE49-F238E27FC236}">
                <a16:creationId xmlns:a16="http://schemas.microsoft.com/office/drawing/2014/main" id="{2B41107C-B3BD-4939-9420-ECBF59C7F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7425"/>
            <a:ext cx="12192000" cy="790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1F5A3E-DBC7-4335-8C96-B9F1F97BA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650" y="0"/>
            <a:ext cx="2771775" cy="3472936"/>
          </a:xfrm>
          <a:prstGeom prst="rect">
            <a:avLst/>
          </a:prstGeom>
        </p:spPr>
      </p:pic>
      <p:sp>
        <p:nvSpPr>
          <p:cNvPr id="8" name="TextBox 7">
            <a:extLst>
              <a:ext uri="{FF2B5EF4-FFF2-40B4-BE49-F238E27FC236}">
                <a16:creationId xmlns:a16="http://schemas.microsoft.com/office/drawing/2014/main" id="{9CBE9217-8B0B-43EE-B627-0369E669F5D9}"/>
              </a:ext>
            </a:extLst>
          </p:cNvPr>
          <p:cNvSpPr txBox="1"/>
          <p:nvPr/>
        </p:nvSpPr>
        <p:spPr>
          <a:xfrm>
            <a:off x="0" y="4599980"/>
            <a:ext cx="12192000" cy="923330"/>
          </a:xfrm>
          <a:prstGeom prst="rect">
            <a:avLst/>
          </a:prstGeom>
          <a:noFill/>
        </p:spPr>
        <p:txBody>
          <a:bodyPr wrap="square" rtlCol="0">
            <a:spAutoFit/>
          </a:bodyPr>
          <a:lstStyle/>
          <a:p>
            <a:pPr algn="ctr"/>
            <a:r>
              <a:rPr lang="en-GB" dirty="0"/>
              <a:t>This is Alex and Ben with Captain Kevin Fogg Royal Signals (Dad died 10 years ago to cancer) both serving. </a:t>
            </a:r>
          </a:p>
          <a:p>
            <a:pPr algn="ctr"/>
            <a:r>
              <a:rPr lang="en-GB" dirty="0"/>
              <a:t> </a:t>
            </a:r>
          </a:p>
          <a:p>
            <a:pPr algn="ctr"/>
            <a:r>
              <a:rPr lang="en-GB" dirty="0"/>
              <a:t>Ben is Royal Signals Now Sargent and Alex Royal Engineers </a:t>
            </a:r>
          </a:p>
        </p:txBody>
      </p:sp>
      <p:sp>
        <p:nvSpPr>
          <p:cNvPr id="9" name="Rectangle 8">
            <a:extLst>
              <a:ext uri="{FF2B5EF4-FFF2-40B4-BE49-F238E27FC236}">
                <a16:creationId xmlns:a16="http://schemas.microsoft.com/office/drawing/2014/main" id="{098DAD74-4048-4F9D-AB4E-38601EE8E32D}"/>
              </a:ext>
            </a:extLst>
          </p:cNvPr>
          <p:cNvSpPr/>
          <p:nvPr/>
        </p:nvSpPr>
        <p:spPr>
          <a:xfrm rot="10800000" flipV="1">
            <a:off x="0" y="3555884"/>
            <a:ext cx="12115800" cy="1077218"/>
          </a:xfrm>
          <a:prstGeom prst="rect">
            <a:avLst/>
          </a:prstGeom>
        </p:spPr>
        <p:txBody>
          <a:bodyPr wrap="square">
            <a:spAutoFit/>
          </a:bodyPr>
          <a:lstStyle/>
          <a:p>
            <a:pPr algn="ctr"/>
            <a:r>
              <a:rPr lang="en-GB" sz="3200" b="1" dirty="0"/>
              <a:t>Proud of Our Seetec Family</a:t>
            </a:r>
          </a:p>
          <a:p>
            <a:pPr algn="ctr"/>
            <a:r>
              <a:rPr lang="en-GB" sz="3200" b="1" dirty="0"/>
              <a:t>Darrin Stevens</a:t>
            </a:r>
          </a:p>
        </p:txBody>
      </p:sp>
    </p:spTree>
    <p:extLst>
      <p:ext uri="{BB962C8B-B14F-4D97-AF65-F5344CB8AC3E}">
        <p14:creationId xmlns:p14="http://schemas.microsoft.com/office/powerpoint/2010/main" val="4048137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6601E-ED07-4C74-8CB1-09BAC1A2C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62674" cy="6858000"/>
          </a:xfrm>
          <a:prstGeom prst="rect">
            <a:avLst/>
          </a:prstGeom>
        </p:spPr>
      </p:pic>
      <p:pic>
        <p:nvPicPr>
          <p:cNvPr id="5" name="Picture 4">
            <a:extLst>
              <a:ext uri="{FF2B5EF4-FFF2-40B4-BE49-F238E27FC236}">
                <a16:creationId xmlns:a16="http://schemas.microsoft.com/office/drawing/2014/main" id="{AA7813CB-8766-4457-85F0-FD6BC6A90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675" y="0"/>
            <a:ext cx="2743200" cy="2809875"/>
          </a:xfrm>
          <a:prstGeom prst="rect">
            <a:avLst/>
          </a:prstGeom>
        </p:spPr>
      </p:pic>
      <p:pic>
        <p:nvPicPr>
          <p:cNvPr id="7" name="Picture 6">
            <a:extLst>
              <a:ext uri="{FF2B5EF4-FFF2-40B4-BE49-F238E27FC236}">
                <a16:creationId xmlns:a16="http://schemas.microsoft.com/office/drawing/2014/main" id="{B06597D2-61FF-49F1-A1F4-173909851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75" y="66675"/>
            <a:ext cx="3333750" cy="2743200"/>
          </a:xfrm>
          <a:prstGeom prst="rect">
            <a:avLst/>
          </a:prstGeom>
        </p:spPr>
      </p:pic>
      <p:pic>
        <p:nvPicPr>
          <p:cNvPr id="10242" name="Picture 2" descr="The blood red poppy is racist' -How this country has gone mad">
            <a:extLst>
              <a:ext uri="{FF2B5EF4-FFF2-40B4-BE49-F238E27FC236}">
                <a16:creationId xmlns:a16="http://schemas.microsoft.com/office/drawing/2014/main" id="{D368452D-692B-45EE-9C83-5F541F1CC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675" y="6086475"/>
            <a:ext cx="6029325" cy="7715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976D11A-BF7A-4777-8519-5980EB5F3F7F}"/>
              </a:ext>
            </a:extLst>
          </p:cNvPr>
          <p:cNvSpPr/>
          <p:nvPr/>
        </p:nvSpPr>
        <p:spPr>
          <a:xfrm>
            <a:off x="6162674" y="3105835"/>
            <a:ext cx="6029325" cy="830997"/>
          </a:xfrm>
          <a:prstGeom prst="rect">
            <a:avLst/>
          </a:prstGeom>
        </p:spPr>
        <p:txBody>
          <a:bodyPr wrap="square">
            <a:spAutoFit/>
          </a:bodyPr>
          <a:lstStyle/>
          <a:p>
            <a:pPr algn="ctr">
              <a:spcAft>
                <a:spcPts val="0"/>
              </a:spcAft>
            </a:pPr>
            <a:r>
              <a:rPr lang="en-GB" sz="2400" dirty="0">
                <a:latin typeface="Calibri" panose="020F0502020204030204" pitchFamily="34" charset="0"/>
                <a:ea typeface="Calibri" panose="020F0502020204030204" pitchFamily="34" charset="0"/>
              </a:rPr>
              <a:t>Ben and his mum before going to Afghanistan for the 2</a:t>
            </a:r>
            <a:r>
              <a:rPr lang="en-GB" sz="2400" baseline="30000" dirty="0">
                <a:latin typeface="Calibri" panose="020F0502020204030204" pitchFamily="34" charset="0"/>
                <a:ea typeface="Calibri" panose="020F0502020204030204" pitchFamily="34" charset="0"/>
              </a:rPr>
              <a:t>nd</a:t>
            </a:r>
            <a:r>
              <a:rPr lang="en-GB" sz="2400" dirty="0">
                <a:latin typeface="Calibri" panose="020F0502020204030204" pitchFamily="34" charset="0"/>
                <a:ea typeface="Calibri" panose="020F0502020204030204" pitchFamily="34" charset="0"/>
              </a:rPr>
              <a:t> time and George going to camp</a:t>
            </a:r>
          </a:p>
        </p:txBody>
      </p:sp>
      <p:sp>
        <p:nvSpPr>
          <p:cNvPr id="11" name="Rectangle 10">
            <a:extLst>
              <a:ext uri="{FF2B5EF4-FFF2-40B4-BE49-F238E27FC236}">
                <a16:creationId xmlns:a16="http://schemas.microsoft.com/office/drawing/2014/main" id="{824469DB-52DC-4432-8688-C04C8B4AD3BB}"/>
              </a:ext>
            </a:extLst>
          </p:cNvPr>
          <p:cNvSpPr/>
          <p:nvPr/>
        </p:nvSpPr>
        <p:spPr>
          <a:xfrm rot="10800000" flipV="1">
            <a:off x="6095999" y="4422790"/>
            <a:ext cx="6095999" cy="1077218"/>
          </a:xfrm>
          <a:prstGeom prst="rect">
            <a:avLst/>
          </a:prstGeom>
        </p:spPr>
        <p:txBody>
          <a:bodyPr wrap="square">
            <a:spAutoFit/>
          </a:bodyPr>
          <a:lstStyle/>
          <a:p>
            <a:pPr algn="ctr"/>
            <a:r>
              <a:rPr lang="en-GB" sz="3200" b="1" dirty="0"/>
              <a:t>Proud of Our Seetec Family</a:t>
            </a:r>
          </a:p>
          <a:p>
            <a:pPr algn="ctr"/>
            <a:r>
              <a:rPr lang="en-GB" sz="3200" b="1" dirty="0"/>
              <a:t>Darrin Stevens</a:t>
            </a:r>
          </a:p>
        </p:txBody>
      </p:sp>
    </p:spTree>
    <p:extLst>
      <p:ext uri="{BB962C8B-B14F-4D97-AF65-F5344CB8AC3E}">
        <p14:creationId xmlns:p14="http://schemas.microsoft.com/office/powerpoint/2010/main" val="3813368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36442-5F77-44FC-AF7F-3FD34F1444B8}"/>
              </a:ext>
            </a:extLst>
          </p:cNvPr>
          <p:cNvPicPr>
            <a:picLocks noChangeAspect="1"/>
          </p:cNvPicPr>
          <p:nvPr/>
        </p:nvPicPr>
        <p:blipFill>
          <a:blip r:embed="rId2"/>
          <a:stretch>
            <a:fillRect/>
          </a:stretch>
        </p:blipFill>
        <p:spPr>
          <a:xfrm>
            <a:off x="276726" y="0"/>
            <a:ext cx="11279465" cy="7083504"/>
          </a:xfrm>
          <a:prstGeom prst="rect">
            <a:avLst/>
          </a:prstGeom>
        </p:spPr>
      </p:pic>
    </p:spTree>
    <p:extLst>
      <p:ext uri="{BB962C8B-B14F-4D97-AF65-F5344CB8AC3E}">
        <p14:creationId xmlns:p14="http://schemas.microsoft.com/office/powerpoint/2010/main" val="376611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11F2-765A-41A6-9FD9-1989384D1D41}"/>
              </a:ext>
            </a:extLst>
          </p:cNvPr>
          <p:cNvSpPr>
            <a:spLocks noGrp="1"/>
          </p:cNvSpPr>
          <p:nvPr>
            <p:ph type="title"/>
          </p:nvPr>
        </p:nvSpPr>
        <p:spPr/>
        <p:txBody>
          <a:bodyPr>
            <a:normAutofit fontScale="90000"/>
          </a:bodyPr>
          <a:lstStyle/>
          <a:p>
            <a:pPr algn="ctr"/>
            <a:r>
              <a:rPr lang="en-GB" sz="6000" b="1" i="1" dirty="0">
                <a:solidFill>
                  <a:srgbClr val="FF0000"/>
                </a:solidFill>
              </a:rPr>
              <a:t>We will remember them</a:t>
            </a:r>
            <a:br>
              <a:rPr lang="en-GB" b="1" i="1" dirty="0"/>
            </a:br>
            <a:endParaRPr lang="en-GB" dirty="0"/>
          </a:p>
        </p:txBody>
      </p:sp>
      <p:sp>
        <p:nvSpPr>
          <p:cNvPr id="3" name="Content Placeholder 2">
            <a:extLst>
              <a:ext uri="{FF2B5EF4-FFF2-40B4-BE49-F238E27FC236}">
                <a16:creationId xmlns:a16="http://schemas.microsoft.com/office/drawing/2014/main" id="{416A1E69-C4BE-45D5-9446-DD3705F6F69D}"/>
              </a:ext>
            </a:extLst>
          </p:cNvPr>
          <p:cNvSpPr>
            <a:spLocks noGrp="1"/>
          </p:cNvSpPr>
          <p:nvPr>
            <p:ph idx="1"/>
          </p:nvPr>
        </p:nvSpPr>
        <p:spPr/>
        <p:txBody>
          <a:bodyPr/>
          <a:lstStyle/>
          <a:p>
            <a:r>
              <a:rPr lang="en-GB" b="1" dirty="0">
                <a:solidFill>
                  <a:srgbClr val="FF0000"/>
                </a:solidFill>
              </a:rPr>
              <a:t>Darrin Stevens  - Royal British legion</a:t>
            </a:r>
          </a:p>
          <a:p>
            <a:r>
              <a:rPr lang="en-GB" b="1" dirty="0">
                <a:solidFill>
                  <a:srgbClr val="FF0000"/>
                </a:solidFill>
              </a:rPr>
              <a:t>Cherished Memories</a:t>
            </a:r>
          </a:p>
          <a:p>
            <a:r>
              <a:rPr lang="en-GB" b="1" dirty="0">
                <a:solidFill>
                  <a:srgbClr val="FF0000"/>
                </a:solidFill>
              </a:rPr>
              <a:t>Our Proud Seetec Family</a:t>
            </a:r>
          </a:p>
          <a:p>
            <a:r>
              <a:rPr lang="en-GB" b="1" dirty="0">
                <a:solidFill>
                  <a:srgbClr val="FF0000"/>
                </a:solidFill>
              </a:rPr>
              <a:t>Bingo</a:t>
            </a:r>
          </a:p>
          <a:p>
            <a:r>
              <a:rPr lang="en-GB" b="1" dirty="0">
                <a:solidFill>
                  <a:srgbClr val="FF0000"/>
                </a:solidFill>
              </a:rPr>
              <a:t>Scavenger Hunt</a:t>
            </a:r>
          </a:p>
          <a:p>
            <a:r>
              <a:rPr lang="en-GB" b="1" dirty="0">
                <a:solidFill>
                  <a:srgbClr val="FF0000"/>
                </a:solidFill>
              </a:rPr>
              <a:t>Raffle</a:t>
            </a:r>
          </a:p>
          <a:p>
            <a:r>
              <a:rPr lang="en-GB" b="1" dirty="0">
                <a:solidFill>
                  <a:srgbClr val="FF0000"/>
                </a:solidFill>
              </a:rPr>
              <a:t>Target</a:t>
            </a:r>
          </a:p>
        </p:txBody>
      </p:sp>
      <p:pic>
        <p:nvPicPr>
          <p:cNvPr id="12290" name="Picture 2" descr="The blood red poppy is racist' -How this country has gone mad">
            <a:extLst>
              <a:ext uri="{FF2B5EF4-FFF2-40B4-BE49-F238E27FC236}">
                <a16:creationId xmlns:a16="http://schemas.microsoft.com/office/drawing/2014/main" id="{A5FE07CA-1BD8-41EE-8637-19D231A0B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42332"/>
            <a:ext cx="12192000" cy="141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5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
          <p:cNvSpPr/>
          <p:nvPr/>
        </p:nvSpPr>
        <p:spPr>
          <a:xfrm rot="21014116">
            <a:off x="1887287" y="470872"/>
            <a:ext cx="1632181" cy="1632181"/>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GB" sz="12800" dirty="0">
                <a:latin typeface="Aharoni" panose="02010803020104030203" pitchFamily="2" charset="-79"/>
                <a:cs typeface="Aharoni" panose="02010803020104030203" pitchFamily="2" charset="-79"/>
              </a:rPr>
              <a:t>B</a:t>
            </a:r>
          </a:p>
        </p:txBody>
      </p:sp>
      <p:sp>
        <p:nvSpPr>
          <p:cNvPr id="5" name="I"/>
          <p:cNvSpPr/>
          <p:nvPr/>
        </p:nvSpPr>
        <p:spPr>
          <a:xfrm rot="795548">
            <a:off x="3615479" y="470872"/>
            <a:ext cx="1632181" cy="1632181"/>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800" dirty="0">
                <a:latin typeface="Aharoni" panose="02010803020104030203" pitchFamily="2" charset="-79"/>
                <a:cs typeface="Aharoni" panose="02010803020104030203" pitchFamily="2" charset="-79"/>
              </a:rPr>
              <a:t>i</a:t>
            </a:r>
          </a:p>
        </p:txBody>
      </p:sp>
      <p:sp>
        <p:nvSpPr>
          <p:cNvPr id="6" name="N"/>
          <p:cNvSpPr/>
          <p:nvPr/>
        </p:nvSpPr>
        <p:spPr>
          <a:xfrm rot="21014573">
            <a:off x="8753810" y="470872"/>
            <a:ext cx="1632181" cy="1632181"/>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12800" dirty="0">
                <a:latin typeface="Aharoni" panose="02010803020104030203" pitchFamily="2" charset="-79"/>
                <a:cs typeface="Aharoni" panose="02010803020104030203" pitchFamily="2" charset="-79"/>
              </a:rPr>
              <a:t>O</a:t>
            </a:r>
          </a:p>
        </p:txBody>
      </p:sp>
      <p:sp>
        <p:nvSpPr>
          <p:cNvPr id="7" name="G"/>
          <p:cNvSpPr/>
          <p:nvPr/>
        </p:nvSpPr>
        <p:spPr>
          <a:xfrm rot="20868874">
            <a:off x="5343671" y="470872"/>
            <a:ext cx="1632181" cy="1632181"/>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GB" sz="12800" dirty="0">
                <a:latin typeface="Aharoni" panose="02010803020104030203" pitchFamily="2" charset="-79"/>
                <a:cs typeface="Aharoni" panose="02010803020104030203" pitchFamily="2" charset="-79"/>
              </a:rPr>
              <a:t>N</a:t>
            </a:r>
          </a:p>
        </p:txBody>
      </p:sp>
      <p:sp>
        <p:nvSpPr>
          <p:cNvPr id="8" name="O"/>
          <p:cNvSpPr/>
          <p:nvPr/>
        </p:nvSpPr>
        <p:spPr>
          <a:xfrm rot="843642">
            <a:off x="7046575" y="470872"/>
            <a:ext cx="1632181" cy="1632181"/>
          </a:xfrm>
          <a:prstGeom prst="rect">
            <a:avLst/>
          </a:prstGeom>
          <a:solidFill>
            <a:srgbClr val="FF0000"/>
          </a:solidFill>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GB" sz="12800" dirty="0">
                <a:latin typeface="Aharoni" panose="02010803020104030203" pitchFamily="2" charset="-79"/>
                <a:cs typeface="Aharoni" panose="02010803020104030203" pitchFamily="2" charset="-79"/>
              </a:rPr>
              <a:t>G</a:t>
            </a:r>
          </a:p>
        </p:txBody>
      </p:sp>
      <p:sp>
        <p:nvSpPr>
          <p:cNvPr id="9" name="Ball75">
            <a:hlinkClick r:id="" action="ppaction://macro?name=StandardBallsClick"/>
          </p:cNvPr>
          <p:cNvSpPr/>
          <p:nvPr/>
        </p:nvSpPr>
        <p:spPr>
          <a:xfrm>
            <a:off x="3283701" y="5157192"/>
            <a:ext cx="1248139" cy="1248139"/>
          </a:xfrm>
          <a:prstGeom prst="ellipse">
            <a:avLst/>
          </a:prstGeom>
          <a:gradFill flip="none" rotWithShape="1">
            <a:gsLst>
              <a:gs pos="0">
                <a:schemeClr val="bg1"/>
              </a:gs>
              <a:gs pos="50000">
                <a:schemeClr val="bg1"/>
              </a:gs>
              <a:gs pos="50000">
                <a:schemeClr val="bg1"/>
              </a:gs>
              <a:gs pos="51000">
                <a:srgbClr val="1F497D"/>
              </a:gs>
            </a:gsLst>
            <a:path path="circle">
              <a:fillToRect l="50000" t="50000" r="50000" b="50000"/>
            </a:path>
            <a:tileRect/>
          </a:gradFill>
          <a:ln>
            <a:noFill/>
          </a:ln>
          <a:effectLst/>
          <a:scene3d>
            <a:camera prst="orthographicFront">
              <a:rot lat="0" lon="0" rev="0"/>
            </a:camera>
            <a:lightRig rig="threePt" dir="t"/>
          </a:scene3d>
          <a:sp3d>
            <a:bevelT w="1079500" h="1079500"/>
            <a:bevelB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ysClr val="windowText" lastClr="000000"/>
                </a:solidFill>
              </a:rPr>
              <a:t>75</a:t>
            </a:r>
            <a:endParaRPr lang="en-GB" sz="800" dirty="0">
              <a:solidFill>
                <a:sysClr val="windowText" lastClr="000000"/>
              </a:solidFill>
            </a:endParaRPr>
          </a:p>
        </p:txBody>
      </p:sp>
      <p:sp>
        <p:nvSpPr>
          <p:cNvPr id="10" name="Ball80">
            <a:hlinkClick r:id="" action="ppaction://macro?name=StandardBallsClick"/>
          </p:cNvPr>
          <p:cNvSpPr/>
          <p:nvPr/>
        </p:nvSpPr>
        <p:spPr>
          <a:xfrm>
            <a:off x="4739243" y="5157192"/>
            <a:ext cx="1248139" cy="1248139"/>
          </a:xfrm>
          <a:prstGeom prst="ellipse">
            <a:avLst/>
          </a:prstGeom>
          <a:gradFill>
            <a:gsLst>
              <a:gs pos="0">
                <a:schemeClr val="bg1"/>
              </a:gs>
              <a:gs pos="50000">
                <a:schemeClr val="bg1"/>
              </a:gs>
              <a:gs pos="50000">
                <a:schemeClr val="bg1"/>
              </a:gs>
              <a:gs pos="51000">
                <a:srgbClr val="953735"/>
              </a:gs>
            </a:gsLst>
            <a:path path="circle">
              <a:fillToRect l="50000" t="50000" r="50000" b="50000"/>
            </a:path>
          </a:gradFill>
          <a:ln>
            <a:noFill/>
          </a:ln>
          <a:effectLst/>
          <a:scene3d>
            <a:camera prst="orthographicFront">
              <a:rot lat="0" lon="0" rev="0"/>
            </a:camera>
            <a:lightRig rig="threePt" dir="t"/>
          </a:scene3d>
          <a:sp3d>
            <a:bevelT w="1079500" h="1079500"/>
            <a:bevelB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ysClr val="windowText" lastClr="000000"/>
                </a:solidFill>
              </a:rPr>
              <a:t>80</a:t>
            </a:r>
            <a:endParaRPr lang="en-GB" sz="800" dirty="0">
              <a:solidFill>
                <a:sysClr val="windowText" lastClr="000000"/>
              </a:solidFill>
            </a:endParaRPr>
          </a:p>
        </p:txBody>
      </p:sp>
      <p:sp>
        <p:nvSpPr>
          <p:cNvPr id="11" name="Ball90">
            <a:hlinkClick r:id="" action="ppaction://macro?name=StandardBallsClick"/>
          </p:cNvPr>
          <p:cNvSpPr/>
          <p:nvPr/>
        </p:nvSpPr>
        <p:spPr>
          <a:xfrm>
            <a:off x="6143707" y="5157192"/>
            <a:ext cx="1248139" cy="1248139"/>
          </a:xfrm>
          <a:prstGeom prst="ellipse">
            <a:avLst/>
          </a:prstGeom>
          <a:gradFill>
            <a:gsLst>
              <a:gs pos="0">
                <a:schemeClr val="bg1"/>
              </a:gs>
              <a:gs pos="50000">
                <a:schemeClr val="bg1"/>
              </a:gs>
              <a:gs pos="50000">
                <a:schemeClr val="bg1"/>
              </a:gs>
              <a:gs pos="51000">
                <a:srgbClr val="006400"/>
              </a:gs>
            </a:gsLst>
            <a:path path="circle">
              <a:fillToRect l="50000" t="50000" r="50000" b="50000"/>
            </a:path>
          </a:gradFill>
          <a:ln>
            <a:noFill/>
          </a:ln>
          <a:effectLst/>
          <a:scene3d>
            <a:camera prst="orthographicFront">
              <a:rot lat="0" lon="0" rev="0"/>
            </a:camera>
            <a:lightRig rig="threePt" dir="t"/>
          </a:scene3d>
          <a:sp3d>
            <a:bevelT w="1079500" h="1079500"/>
            <a:bevelB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ysClr val="windowText" lastClr="000000"/>
                </a:solidFill>
              </a:rPr>
              <a:t>90</a:t>
            </a:r>
            <a:endParaRPr lang="en-GB" sz="800" dirty="0">
              <a:solidFill>
                <a:sysClr val="windowText" lastClr="000000"/>
              </a:solidFill>
            </a:endParaRPr>
          </a:p>
        </p:txBody>
      </p:sp>
      <p:sp>
        <p:nvSpPr>
          <p:cNvPr id="12" name="BallOther">
            <a:hlinkClick r:id="" action="ppaction://macro?name=OtherBallsClick"/>
          </p:cNvPr>
          <p:cNvSpPr/>
          <p:nvPr/>
        </p:nvSpPr>
        <p:spPr>
          <a:xfrm>
            <a:off x="7660981" y="5157192"/>
            <a:ext cx="1248139" cy="1248139"/>
          </a:xfrm>
          <a:prstGeom prst="ellipse">
            <a:avLst/>
          </a:prstGeom>
          <a:gradFill>
            <a:gsLst>
              <a:gs pos="0">
                <a:schemeClr val="bg1"/>
              </a:gs>
              <a:gs pos="50000">
                <a:schemeClr val="bg1"/>
              </a:gs>
              <a:gs pos="50000">
                <a:schemeClr val="bg1"/>
              </a:gs>
              <a:gs pos="51000">
                <a:srgbClr val="FFFF00"/>
              </a:gs>
            </a:gsLst>
            <a:path path="circle">
              <a:fillToRect l="50000" t="50000" r="50000" b="50000"/>
            </a:path>
          </a:gradFill>
          <a:ln>
            <a:noFill/>
          </a:ln>
          <a:effectLst/>
          <a:scene3d>
            <a:camera prst="orthographicFront">
              <a:rot lat="0" lon="0" rev="0"/>
            </a:camera>
            <a:lightRig rig="threePt" dir="t"/>
          </a:scene3d>
          <a:sp3d>
            <a:bevelT w="1079500" h="1079500"/>
            <a:bevelB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ysClr val="windowText" lastClr="000000"/>
                </a:solidFill>
              </a:rPr>
              <a:t>Other…</a:t>
            </a:r>
            <a:endParaRPr lang="en-GB" sz="133" dirty="0">
              <a:solidFill>
                <a:sysClr val="windowText" lastClr="000000"/>
              </a:solidFill>
            </a:endParaRPr>
          </a:p>
        </p:txBody>
      </p:sp>
      <p:sp>
        <p:nvSpPr>
          <p:cNvPr id="18" name="BannerHide"/>
          <p:cNvSpPr/>
          <p:nvPr/>
        </p:nvSpPr>
        <p:spPr>
          <a:xfrm>
            <a:off x="2161595" y="3909053"/>
            <a:ext cx="7872875" cy="96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33" dirty="0">
              <a:latin typeface="Century Gothic" panose="020B0502020202020204" pitchFamily="34" charset="0"/>
            </a:endParaRPr>
          </a:p>
        </p:txBody>
      </p:sp>
      <p:pic>
        <p:nvPicPr>
          <p:cNvPr id="33" name="HelpIcon">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364" t="17960" r="18473" b="29688"/>
          <a:stretch/>
        </p:blipFill>
        <p:spPr>
          <a:xfrm>
            <a:off x="10853321" y="6105370"/>
            <a:ext cx="570897" cy="599924"/>
          </a:xfrm>
          <a:prstGeom prst="rect">
            <a:avLst/>
          </a:prstGeom>
        </p:spPr>
      </p:pic>
      <p:pic>
        <p:nvPicPr>
          <p:cNvPr id="34" name="ExitIcon">
            <a:hlinkClick r:id="" action="ppaction://hlinkshowjump?jump=endshow"/>
          </p:cNvPr>
          <p:cNvPicPr>
            <a:picLocks noChangeAspect="1"/>
          </p:cNvPicPr>
          <p:nvPr/>
        </p:nvPicPr>
        <p:blipFill rotWithShape="1">
          <a:blip r:embed="rId5">
            <a:extLst>
              <a:ext uri="{28A0092B-C50C-407E-A947-70E740481C1C}">
                <a14:useLocalDpi xmlns:a14="http://schemas.microsoft.com/office/drawing/2010/main" val="0"/>
              </a:ext>
            </a:extLst>
          </a:blip>
          <a:srcRect b="16684"/>
          <a:stretch/>
        </p:blipFill>
        <p:spPr>
          <a:xfrm>
            <a:off x="11472598" y="6107391"/>
            <a:ext cx="617677" cy="595879"/>
          </a:xfrm>
          <a:prstGeom prst="rect">
            <a:avLst/>
          </a:prstGeom>
        </p:spPr>
      </p:pic>
      <p:sp>
        <p:nvSpPr>
          <p:cNvPr id="20" name="Rectangle 19"/>
          <p:cNvSpPr/>
          <p:nvPr/>
        </p:nvSpPr>
        <p:spPr>
          <a:xfrm>
            <a:off x="143339" y="5925277"/>
            <a:ext cx="2976331" cy="9327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p:cNvSpPr/>
          <p:nvPr/>
        </p:nvSpPr>
        <p:spPr>
          <a:xfrm>
            <a:off x="2735627" y="6550077"/>
            <a:ext cx="910431" cy="2979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ectangle 21"/>
          <p:cNvSpPr/>
          <p:nvPr/>
        </p:nvSpPr>
        <p:spPr>
          <a:xfrm>
            <a:off x="10608502" y="5781262"/>
            <a:ext cx="1481773" cy="9177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ectangle 12"/>
          <p:cNvSpPr/>
          <p:nvPr/>
        </p:nvSpPr>
        <p:spPr>
          <a:xfrm>
            <a:off x="3262172" y="4837209"/>
            <a:ext cx="2785907" cy="179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p:cNvSpPr/>
          <p:nvPr/>
        </p:nvSpPr>
        <p:spPr>
          <a:xfrm>
            <a:off x="7504656" y="4885599"/>
            <a:ext cx="1855707" cy="1519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5CD65371-3754-48A8-A047-F27EA63DF22B}"/>
              </a:ext>
            </a:extLst>
          </p:cNvPr>
          <p:cNvSpPr txBox="1"/>
          <p:nvPr/>
        </p:nvSpPr>
        <p:spPr>
          <a:xfrm>
            <a:off x="1487488" y="2564904"/>
            <a:ext cx="9601067" cy="1815882"/>
          </a:xfrm>
          <a:prstGeom prst="rect">
            <a:avLst/>
          </a:prstGeom>
          <a:noFill/>
        </p:spPr>
        <p:txBody>
          <a:bodyPr wrap="square" rtlCol="0">
            <a:spAutoFit/>
          </a:bodyPr>
          <a:lstStyle/>
          <a:p>
            <a:pPr algn="ctr"/>
            <a:r>
              <a:rPr lang="en-GB" sz="6400" b="1" dirty="0">
                <a:solidFill>
                  <a:srgbClr val="FF0000"/>
                </a:solidFill>
              </a:rPr>
              <a:t>Poppy Appeal 2020</a:t>
            </a:r>
          </a:p>
          <a:p>
            <a:pPr algn="ctr"/>
            <a:r>
              <a:rPr lang="en-GB" sz="4800" b="1" dirty="0">
                <a:solidFill>
                  <a:srgbClr val="FF0000"/>
                </a:solidFill>
              </a:rPr>
              <a:t>Sweet Hamper to Play For!</a:t>
            </a:r>
          </a:p>
        </p:txBody>
      </p:sp>
      <p:pic>
        <p:nvPicPr>
          <p:cNvPr id="29" name="Picture 28">
            <a:extLst>
              <a:ext uri="{FF2B5EF4-FFF2-40B4-BE49-F238E27FC236}">
                <a16:creationId xmlns:a16="http://schemas.microsoft.com/office/drawing/2014/main" id="{C627CE42-DE36-47CC-B10F-375C7701AF60}"/>
              </a:ext>
            </a:extLst>
          </p:cNvPr>
          <p:cNvPicPr>
            <a:picLocks noChangeAspect="1"/>
          </p:cNvPicPr>
          <p:nvPr/>
        </p:nvPicPr>
        <p:blipFill rotWithShape="1">
          <a:blip r:embed="rId6"/>
          <a:srcRect t="10940" b="20070"/>
          <a:stretch/>
        </p:blipFill>
        <p:spPr>
          <a:xfrm>
            <a:off x="174459" y="5157192"/>
            <a:ext cx="3551436" cy="1632181"/>
          </a:xfrm>
          <a:prstGeom prst="rect">
            <a:avLst/>
          </a:prstGeom>
        </p:spPr>
      </p:pic>
      <p:pic>
        <p:nvPicPr>
          <p:cNvPr id="28" name="Picture 27">
            <a:extLst>
              <a:ext uri="{FF2B5EF4-FFF2-40B4-BE49-F238E27FC236}">
                <a16:creationId xmlns:a16="http://schemas.microsoft.com/office/drawing/2014/main" id="{C8992DC6-0B8B-44D3-95DB-71C3C55ADB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0364" y="3429000"/>
            <a:ext cx="3119913" cy="3909053"/>
          </a:xfrm>
          <a:prstGeom prst="rect">
            <a:avLst/>
          </a:prstGeom>
        </p:spPr>
      </p:pic>
    </p:spTree>
    <p:extLst>
      <p:ext uri="{BB962C8B-B14F-4D97-AF65-F5344CB8AC3E}">
        <p14:creationId xmlns:p14="http://schemas.microsoft.com/office/powerpoint/2010/main" val="3952191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F301E-E6E2-4488-B421-E1EE28A31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6" y="-95094"/>
            <a:ext cx="12192000" cy="6953095"/>
          </a:xfrm>
          <a:prstGeom prst="rect">
            <a:avLst/>
          </a:prstGeom>
        </p:spPr>
      </p:pic>
      <p:grpSp>
        <p:nvGrpSpPr>
          <p:cNvPr id="9" name="Group 8"/>
          <p:cNvGrpSpPr/>
          <p:nvPr/>
        </p:nvGrpSpPr>
        <p:grpSpPr>
          <a:xfrm>
            <a:off x="4484196" y="1700808"/>
            <a:ext cx="3264363" cy="3264363"/>
            <a:chOff x="3340410" y="1779662"/>
            <a:chExt cx="2448272" cy="2448272"/>
          </a:xfrm>
        </p:grpSpPr>
        <p:sp>
          <p:nvSpPr>
            <p:cNvPr id="2" name="Ball"/>
            <p:cNvSpPr/>
            <p:nvPr/>
          </p:nvSpPr>
          <p:spPr>
            <a:xfrm>
              <a:off x="3340410" y="1779662"/>
              <a:ext cx="2448272" cy="2448272"/>
            </a:xfrm>
            <a:prstGeom prst="ellipse">
              <a:avLst/>
            </a:prstGeom>
            <a:gradFill flip="none" rotWithShape="1">
              <a:gsLst>
                <a:gs pos="0">
                  <a:schemeClr val="bg1"/>
                </a:gs>
                <a:gs pos="100000">
                  <a:srgbClr val="1F497D"/>
                </a:gs>
                <a:gs pos="49000">
                  <a:srgbClr val="FFFFFF"/>
                </a:gs>
                <a:gs pos="50000">
                  <a:srgbClr val="1F497D"/>
                </a:gs>
              </a:gsLst>
              <a:path path="circle">
                <a:fillToRect l="50000" t="50000" r="50000" b="50000"/>
              </a:path>
              <a:tileRect/>
            </a:gradFill>
            <a:ln>
              <a:solidFill>
                <a:srgbClr val="FF0000"/>
              </a:solidFill>
            </a:ln>
            <a:effectLst/>
            <a:scene3d>
              <a:camera prst="orthographicFront">
                <a:rot lat="0" lon="0" rev="0"/>
              </a:camera>
              <a:lightRig rig="threePt" dir="t"/>
            </a:scene3d>
            <a:sp3d>
              <a:bevelT w="1079500" h="1079500"/>
              <a:bevelB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66" dirty="0">
                  <a:solidFill>
                    <a:schemeClr val="tx1"/>
                  </a:solidFill>
                </a:rPr>
                <a:t>7</a:t>
              </a:r>
            </a:p>
          </p:txBody>
        </p:sp>
        <p:sp>
          <p:nvSpPr>
            <p:cNvPr id="7" name="Letter"/>
            <p:cNvSpPr/>
            <p:nvPr/>
          </p:nvSpPr>
          <p:spPr>
            <a:xfrm>
              <a:off x="4222508" y="2022320"/>
              <a:ext cx="68407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67" b="1" dirty="0">
                <a:solidFill>
                  <a:schemeClr val="tx1"/>
                </a:solidFill>
              </a:endParaRPr>
            </a:p>
          </p:txBody>
        </p:sp>
      </p:grpSp>
    </p:spTree>
    <p:extLst>
      <p:ext uri="{BB962C8B-B14F-4D97-AF65-F5344CB8AC3E}">
        <p14:creationId xmlns:p14="http://schemas.microsoft.com/office/powerpoint/2010/main" val="10451607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314460-11EA-4BB9-9B54-E2349EC224DB}"/>
              </a:ext>
            </a:extLst>
          </p:cNvPr>
          <p:cNvPicPr>
            <a:picLocks noChangeAspect="1"/>
          </p:cNvPicPr>
          <p:nvPr/>
        </p:nvPicPr>
        <p:blipFill rotWithShape="1">
          <a:blip r:embed="rId3"/>
          <a:srcRect t="10940" b="20070"/>
          <a:stretch/>
        </p:blipFill>
        <p:spPr>
          <a:xfrm>
            <a:off x="632147" y="1518896"/>
            <a:ext cx="3551436" cy="1632181"/>
          </a:xfrm>
          <a:prstGeom prst="rect">
            <a:avLst/>
          </a:prstGeom>
        </p:spPr>
      </p:pic>
      <p:graphicFrame>
        <p:nvGraphicFramePr>
          <p:cNvPr id="11" name="Table1"/>
          <p:cNvGraphicFramePr>
            <a:graphicFrameLocks noGrp="1"/>
          </p:cNvGraphicFramePr>
          <p:nvPr>
            <p:extLst>
              <p:ext uri="{D42A27DB-BD31-4B8C-83A1-F6EECF244321}">
                <p14:modId xmlns:p14="http://schemas.microsoft.com/office/powerpoint/2010/main" val="3946664395"/>
              </p:ext>
            </p:extLst>
          </p:nvPr>
        </p:nvGraphicFramePr>
        <p:xfrm>
          <a:off x="431370" y="3279603"/>
          <a:ext cx="11329260" cy="3413760"/>
        </p:xfrm>
        <a:graphic>
          <a:graphicData uri="http://schemas.openxmlformats.org/drawingml/2006/table">
            <a:tbl>
              <a:tblPr firstRow="1" bandRow="1">
                <a:tableStyleId>{5C22544A-7EE6-4342-B048-85BDC9FD1C3A}</a:tableStyleId>
              </a:tblPr>
              <a:tblGrid>
                <a:gridCol w="755284">
                  <a:extLst>
                    <a:ext uri="{9D8B030D-6E8A-4147-A177-3AD203B41FA5}">
                      <a16:colId xmlns:a16="http://schemas.microsoft.com/office/drawing/2014/main" val="20000"/>
                    </a:ext>
                  </a:extLst>
                </a:gridCol>
                <a:gridCol w="755284">
                  <a:extLst>
                    <a:ext uri="{9D8B030D-6E8A-4147-A177-3AD203B41FA5}">
                      <a16:colId xmlns:a16="http://schemas.microsoft.com/office/drawing/2014/main" val="20001"/>
                    </a:ext>
                  </a:extLst>
                </a:gridCol>
                <a:gridCol w="755284">
                  <a:extLst>
                    <a:ext uri="{9D8B030D-6E8A-4147-A177-3AD203B41FA5}">
                      <a16:colId xmlns:a16="http://schemas.microsoft.com/office/drawing/2014/main" val="20002"/>
                    </a:ext>
                  </a:extLst>
                </a:gridCol>
                <a:gridCol w="755284">
                  <a:extLst>
                    <a:ext uri="{9D8B030D-6E8A-4147-A177-3AD203B41FA5}">
                      <a16:colId xmlns:a16="http://schemas.microsoft.com/office/drawing/2014/main" val="20003"/>
                    </a:ext>
                  </a:extLst>
                </a:gridCol>
                <a:gridCol w="755284">
                  <a:extLst>
                    <a:ext uri="{9D8B030D-6E8A-4147-A177-3AD203B41FA5}">
                      <a16:colId xmlns:a16="http://schemas.microsoft.com/office/drawing/2014/main" val="20004"/>
                    </a:ext>
                  </a:extLst>
                </a:gridCol>
                <a:gridCol w="755284">
                  <a:extLst>
                    <a:ext uri="{9D8B030D-6E8A-4147-A177-3AD203B41FA5}">
                      <a16:colId xmlns:a16="http://schemas.microsoft.com/office/drawing/2014/main" val="20005"/>
                    </a:ext>
                  </a:extLst>
                </a:gridCol>
                <a:gridCol w="755284">
                  <a:extLst>
                    <a:ext uri="{9D8B030D-6E8A-4147-A177-3AD203B41FA5}">
                      <a16:colId xmlns:a16="http://schemas.microsoft.com/office/drawing/2014/main" val="20006"/>
                    </a:ext>
                  </a:extLst>
                </a:gridCol>
                <a:gridCol w="755284">
                  <a:extLst>
                    <a:ext uri="{9D8B030D-6E8A-4147-A177-3AD203B41FA5}">
                      <a16:colId xmlns:a16="http://schemas.microsoft.com/office/drawing/2014/main" val="20007"/>
                    </a:ext>
                  </a:extLst>
                </a:gridCol>
                <a:gridCol w="755284">
                  <a:extLst>
                    <a:ext uri="{9D8B030D-6E8A-4147-A177-3AD203B41FA5}">
                      <a16:colId xmlns:a16="http://schemas.microsoft.com/office/drawing/2014/main" val="20008"/>
                    </a:ext>
                  </a:extLst>
                </a:gridCol>
                <a:gridCol w="755284">
                  <a:extLst>
                    <a:ext uri="{9D8B030D-6E8A-4147-A177-3AD203B41FA5}">
                      <a16:colId xmlns:a16="http://schemas.microsoft.com/office/drawing/2014/main" val="20009"/>
                    </a:ext>
                  </a:extLst>
                </a:gridCol>
                <a:gridCol w="755284">
                  <a:extLst>
                    <a:ext uri="{9D8B030D-6E8A-4147-A177-3AD203B41FA5}">
                      <a16:colId xmlns:a16="http://schemas.microsoft.com/office/drawing/2014/main" val="20010"/>
                    </a:ext>
                  </a:extLst>
                </a:gridCol>
                <a:gridCol w="755284">
                  <a:extLst>
                    <a:ext uri="{9D8B030D-6E8A-4147-A177-3AD203B41FA5}">
                      <a16:colId xmlns:a16="http://schemas.microsoft.com/office/drawing/2014/main" val="20011"/>
                    </a:ext>
                  </a:extLst>
                </a:gridCol>
                <a:gridCol w="755284">
                  <a:extLst>
                    <a:ext uri="{9D8B030D-6E8A-4147-A177-3AD203B41FA5}">
                      <a16:colId xmlns:a16="http://schemas.microsoft.com/office/drawing/2014/main" val="20012"/>
                    </a:ext>
                  </a:extLst>
                </a:gridCol>
                <a:gridCol w="755284">
                  <a:extLst>
                    <a:ext uri="{9D8B030D-6E8A-4147-A177-3AD203B41FA5}">
                      <a16:colId xmlns:a16="http://schemas.microsoft.com/office/drawing/2014/main" val="20013"/>
                    </a:ext>
                  </a:extLst>
                </a:gridCol>
                <a:gridCol w="755284">
                  <a:extLst>
                    <a:ext uri="{9D8B030D-6E8A-4147-A177-3AD203B41FA5}">
                      <a16:colId xmlns:a16="http://schemas.microsoft.com/office/drawing/2014/main" val="20014"/>
                    </a:ext>
                  </a:extLst>
                </a:gridCol>
              </a:tblGrid>
              <a:tr h="487680">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11</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12</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487680">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18</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19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25</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28</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29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487680">
                <a:tc>
                  <a:txBody>
                    <a:bodyPr/>
                    <a:lstStyle/>
                    <a:p>
                      <a:pPr algn="ctr"/>
                      <a:r>
                        <a:rPr lang="en-GB" sz="1600" b="1" dirty="0">
                          <a:solidFill>
                            <a:sysClr val="windowText" lastClr="000000"/>
                          </a:solidFill>
                          <a:latin typeface="Century Gothic" panose="020B0502020202020204" pitchFamily="34" charset="0"/>
                          <a:cs typeface="Arial" panose="020B0604020202020204" pitchFamily="34" charset="0"/>
                        </a:rPr>
                        <a:t>31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algn="ctr"/>
                      <a:r>
                        <a:rPr lang="en-GB" sz="1600" b="1" dirty="0">
                          <a:solidFill>
                            <a:sysClr val="windowText" lastClr="000000"/>
                          </a:solidFill>
                          <a:latin typeface="Century Gothic" panose="020B0502020202020204" pitchFamily="34" charset="0"/>
                          <a:cs typeface="Arial" panose="020B0604020202020204" pitchFamily="34" charset="0"/>
                        </a:rPr>
                        <a:t>32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39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41</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42</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87680">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49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51</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55</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58</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59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487680">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68</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69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71</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72</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7680">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79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81</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82</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83</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84</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85</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86</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87</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88</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89</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solidFill>
                            <a:sysClr val="windowText" lastClr="000000"/>
                          </a:solidFill>
                          <a:latin typeface="Century Gothic" panose="020B0502020202020204" pitchFamily="34" charset="0"/>
                          <a:cs typeface="Arial" panose="020B0604020202020204" pitchFamily="34" charset="0"/>
                        </a:rPr>
                        <a:t>90</a:t>
                      </a: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487680">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b="1" dirty="0">
                        <a:solidFill>
                          <a:sysClr val="windowText" lastClr="000000"/>
                        </a:solidFill>
                        <a:latin typeface="Century Gothic" panose="020B0502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bl>
          </a:graphicData>
        </a:graphic>
      </p:graphicFrame>
      <p:sp>
        <p:nvSpPr>
          <p:cNvPr id="6" name="Ball">
            <a:hlinkClick r:id="" action="ppaction://macro?name=Bingo.NextBall"/>
          </p:cNvPr>
          <p:cNvSpPr/>
          <p:nvPr/>
        </p:nvSpPr>
        <p:spPr>
          <a:xfrm>
            <a:off x="9198628" y="260649"/>
            <a:ext cx="2592288" cy="2592288"/>
          </a:xfrm>
          <a:prstGeom prst="ellipse">
            <a:avLst/>
          </a:prstGeom>
          <a:gradFill flip="none" rotWithShape="1">
            <a:gsLst>
              <a:gs pos="0">
                <a:srgbClr val="FFFFFF"/>
              </a:gs>
              <a:gs pos="100000">
                <a:srgbClr val="1F497D"/>
              </a:gs>
              <a:gs pos="49000">
                <a:srgbClr val="FFFFFF"/>
              </a:gs>
              <a:gs pos="50000">
                <a:srgbClr val="1F497D"/>
              </a:gs>
            </a:gsLst>
            <a:path path="circle">
              <a:fillToRect l="50000" t="50000" r="50000" b="50000"/>
            </a:path>
            <a:tileRect/>
          </a:gradFill>
          <a:ln>
            <a:noFill/>
          </a:ln>
          <a:effectLst/>
          <a:scene3d>
            <a:camera prst="orthographicFront">
              <a:rot lat="0" lon="0" rev="0"/>
            </a:camera>
            <a:lightRig rig="threePt" dir="t"/>
          </a:scene3d>
          <a:sp3d>
            <a:bevelT w="1079500" h="1079500"/>
            <a:bevelB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666" dirty="0">
                <a:solidFill>
                  <a:schemeClr val="tx1"/>
                </a:solidFill>
              </a:rPr>
              <a:t>7</a:t>
            </a:r>
          </a:p>
        </p:txBody>
      </p:sp>
      <p:sp>
        <p:nvSpPr>
          <p:cNvPr id="8" name="Letter"/>
          <p:cNvSpPr/>
          <p:nvPr/>
        </p:nvSpPr>
        <p:spPr>
          <a:xfrm>
            <a:off x="10038722" y="463851"/>
            <a:ext cx="912101"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b="1" dirty="0">
              <a:solidFill>
                <a:schemeClr val="tx1"/>
              </a:solidFill>
            </a:endParaRPr>
          </a:p>
        </p:txBody>
      </p:sp>
      <p:sp>
        <p:nvSpPr>
          <p:cNvPr id="3" name="BallsGone" hidden="1">
            <a:hlinkClick r:id="" action="ppaction://macro?name=ResetButton"/>
          </p:cNvPr>
          <p:cNvSpPr/>
          <p:nvPr/>
        </p:nvSpPr>
        <p:spPr>
          <a:xfrm>
            <a:off x="3983766" y="3429000"/>
            <a:ext cx="4224469" cy="9601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 more balls remaining. Click to re-start. </a:t>
            </a:r>
          </a:p>
        </p:txBody>
      </p:sp>
      <p:sp>
        <p:nvSpPr>
          <p:cNvPr id="4" name="Flasher" hidden="1"/>
          <p:cNvSpPr/>
          <p:nvPr/>
        </p:nvSpPr>
        <p:spPr>
          <a:xfrm>
            <a:off x="9198628" y="260649"/>
            <a:ext cx="2592288" cy="25922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1" hidden="1"/>
          <p:cNvSpPr/>
          <p:nvPr/>
        </p:nvSpPr>
        <p:spPr>
          <a:xfrm>
            <a:off x="6288021" y="1327947"/>
            <a:ext cx="2400267"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latin typeface="Century Gothic" panose="020B0502020202020204" pitchFamily="34" charset="0"/>
              </a:rPr>
              <a:t>Click on the ball to bring up the next number.</a:t>
            </a:r>
          </a:p>
        </p:txBody>
      </p:sp>
      <p:sp>
        <p:nvSpPr>
          <p:cNvPr id="20" name="Text2" hidden="1"/>
          <p:cNvSpPr/>
          <p:nvPr/>
        </p:nvSpPr>
        <p:spPr>
          <a:xfrm>
            <a:off x="6255854" y="886399"/>
            <a:ext cx="830869" cy="34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b="1" dirty="0">
                <a:solidFill>
                  <a:sysClr val="windowText" lastClr="000000"/>
                </a:solidFill>
                <a:latin typeface="Century Gothic" panose="020B0502020202020204" pitchFamily="34" charset="0"/>
              </a:rPr>
              <a:t>Help</a:t>
            </a:r>
          </a:p>
        </p:txBody>
      </p:sp>
      <p:sp>
        <p:nvSpPr>
          <p:cNvPr id="21" name="Text3" hidden="1"/>
          <p:cNvSpPr/>
          <p:nvPr/>
        </p:nvSpPr>
        <p:spPr>
          <a:xfrm>
            <a:off x="6989964" y="886399"/>
            <a:ext cx="952905" cy="34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b="1" dirty="0">
                <a:solidFill>
                  <a:sysClr val="windowText" lastClr="000000"/>
                </a:solidFill>
                <a:latin typeface="Century Gothic" panose="020B0502020202020204" pitchFamily="34" charset="0"/>
              </a:rPr>
              <a:t>Home</a:t>
            </a:r>
          </a:p>
        </p:txBody>
      </p:sp>
      <p:sp>
        <p:nvSpPr>
          <p:cNvPr id="22" name="Text4" hidden="1"/>
          <p:cNvSpPr/>
          <p:nvPr/>
        </p:nvSpPr>
        <p:spPr>
          <a:xfrm>
            <a:off x="7900102" y="886399"/>
            <a:ext cx="641085" cy="34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b="1" dirty="0">
                <a:solidFill>
                  <a:sysClr val="windowText" lastClr="000000"/>
                </a:solidFill>
                <a:latin typeface="Century Gothic" panose="020B0502020202020204" pitchFamily="34" charset="0"/>
              </a:rPr>
              <a:t>Exit</a:t>
            </a:r>
          </a:p>
        </p:txBody>
      </p:sp>
      <p:sp>
        <p:nvSpPr>
          <p:cNvPr id="2" name="BallTrans" hidden="1"/>
          <p:cNvSpPr/>
          <p:nvPr/>
        </p:nvSpPr>
        <p:spPr>
          <a:xfrm>
            <a:off x="8880309" y="154571"/>
            <a:ext cx="3168352" cy="2794376"/>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 name="HomeIcon">
            <a:hlinkClick r:id="" action="ppaction://macro?name=ResetButt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778" y="58908"/>
            <a:ext cx="528276" cy="520149"/>
          </a:xfrm>
          <a:prstGeom prst="rect">
            <a:avLst/>
          </a:prstGeom>
        </p:spPr>
      </p:pic>
    </p:spTree>
    <p:extLst>
      <p:ext uri="{BB962C8B-B14F-4D97-AF65-F5344CB8AC3E}">
        <p14:creationId xmlns:p14="http://schemas.microsoft.com/office/powerpoint/2010/main" val="2439737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7DB9-BF07-4BA7-AC8B-E17C11386425}"/>
              </a:ext>
            </a:extLst>
          </p:cNvPr>
          <p:cNvSpPr>
            <a:spLocks noGrp="1"/>
          </p:cNvSpPr>
          <p:nvPr>
            <p:ph type="title"/>
          </p:nvPr>
        </p:nvSpPr>
        <p:spPr/>
        <p:txBody>
          <a:bodyPr>
            <a:normAutofit/>
          </a:bodyPr>
          <a:lstStyle/>
          <a:p>
            <a:pPr algn="ctr"/>
            <a:r>
              <a:rPr lang="en-GB" sz="8000" b="1" dirty="0">
                <a:solidFill>
                  <a:srgbClr val="FF0000"/>
                </a:solidFill>
              </a:rPr>
              <a:t>Scavenger Hunt</a:t>
            </a:r>
          </a:p>
        </p:txBody>
      </p:sp>
      <p:pic>
        <p:nvPicPr>
          <p:cNvPr id="9218" name="Picture 2" descr="The blood red poppy is racist' -How this country has gone mad">
            <a:extLst>
              <a:ext uri="{FF2B5EF4-FFF2-40B4-BE49-F238E27FC236}">
                <a16:creationId xmlns:a16="http://schemas.microsoft.com/office/drawing/2014/main" id="{C5B7560C-C964-42A1-AA43-82F712B293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972175"/>
            <a:ext cx="12191999" cy="8858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378C6E-2EE7-4123-BF34-43620BD37BA8}"/>
              </a:ext>
            </a:extLst>
          </p:cNvPr>
          <p:cNvSpPr txBox="1"/>
          <p:nvPr/>
        </p:nvSpPr>
        <p:spPr>
          <a:xfrm>
            <a:off x="1123950" y="1952625"/>
            <a:ext cx="10934699" cy="4124206"/>
          </a:xfrm>
          <a:prstGeom prst="rect">
            <a:avLst/>
          </a:prstGeom>
          <a:noFill/>
        </p:spPr>
        <p:txBody>
          <a:bodyPr wrap="square" rtlCol="0">
            <a:spAutoFit/>
          </a:bodyPr>
          <a:lstStyle/>
          <a:p>
            <a:r>
              <a:rPr lang="en-GB" dirty="0">
                <a:solidFill>
                  <a:srgbClr val="FF0000"/>
                </a:solidFill>
              </a:rPr>
              <a:t>All to unmute and put your camera on – when return with the item shout your name and show the item – please be careful and remember health &amp; safety!!</a:t>
            </a:r>
          </a:p>
          <a:p>
            <a:endParaRPr lang="en-GB" dirty="0">
              <a:solidFill>
                <a:srgbClr val="FF0000"/>
              </a:solidFill>
            </a:endParaRPr>
          </a:p>
          <a:p>
            <a:r>
              <a:rPr lang="en-GB" b="1" dirty="0">
                <a:solidFill>
                  <a:srgbClr val="FF0000"/>
                </a:solidFill>
              </a:rPr>
              <a:t>1 Remote control</a:t>
            </a:r>
          </a:p>
          <a:p>
            <a:r>
              <a:rPr lang="en-GB" b="1" dirty="0">
                <a:solidFill>
                  <a:srgbClr val="FF0000"/>
                </a:solidFill>
              </a:rPr>
              <a:t>2 Biscuit</a:t>
            </a:r>
          </a:p>
          <a:p>
            <a:r>
              <a:rPr lang="en-GB" b="1" dirty="0">
                <a:solidFill>
                  <a:srgbClr val="FF0000"/>
                </a:solidFill>
              </a:rPr>
              <a:t>3 Highlighter Pen</a:t>
            </a:r>
          </a:p>
          <a:p>
            <a:r>
              <a:rPr lang="en-GB" b="1" dirty="0">
                <a:solidFill>
                  <a:srgbClr val="FF0000"/>
                </a:solidFill>
              </a:rPr>
              <a:t>4 Bottle of Water……NOT Gin </a:t>
            </a:r>
            <a:r>
              <a:rPr lang="en-GB" b="1" dirty="0">
                <a:solidFill>
                  <a:srgbClr val="FF0000"/>
                </a:solidFill>
                <a:sym typeface="Wingdings" panose="05000000000000000000" pitchFamily="2" charset="2"/>
              </a:rPr>
              <a:t> </a:t>
            </a:r>
          </a:p>
          <a:p>
            <a:r>
              <a:rPr lang="en-GB" b="1">
                <a:solidFill>
                  <a:srgbClr val="FF0000"/>
                </a:solidFill>
                <a:sym typeface="Wingdings" panose="05000000000000000000" pitchFamily="2" charset="2"/>
              </a:rPr>
              <a:t>5 Framed photo </a:t>
            </a:r>
            <a:r>
              <a:rPr lang="en-GB" b="1" dirty="0">
                <a:solidFill>
                  <a:srgbClr val="FF0000"/>
                </a:solidFill>
                <a:sym typeface="Wingdings" panose="05000000000000000000" pitchFamily="2" charset="2"/>
              </a:rPr>
              <a:t>of your line manager</a:t>
            </a:r>
          </a:p>
          <a:p>
            <a:r>
              <a:rPr lang="en-GB" b="1" dirty="0">
                <a:solidFill>
                  <a:srgbClr val="FF0000"/>
                </a:solidFill>
                <a:sym typeface="Wingdings" panose="05000000000000000000" pitchFamily="2" charset="2"/>
              </a:rPr>
              <a:t>6 Really no photo?....ha ha photo of a family member</a:t>
            </a:r>
          </a:p>
          <a:p>
            <a:r>
              <a:rPr lang="en-GB" b="1" dirty="0">
                <a:solidFill>
                  <a:srgbClr val="FF0000"/>
                </a:solidFill>
                <a:sym typeface="Wingdings" panose="05000000000000000000" pitchFamily="2" charset="2"/>
              </a:rPr>
              <a:t>7 Clock</a:t>
            </a:r>
          </a:p>
          <a:p>
            <a:r>
              <a:rPr lang="en-GB" b="1" dirty="0">
                <a:solidFill>
                  <a:srgbClr val="FF0000"/>
                </a:solidFill>
                <a:sym typeface="Wingdings" panose="05000000000000000000" pitchFamily="2" charset="2"/>
              </a:rPr>
              <a:t>8 Umbrella</a:t>
            </a:r>
          </a:p>
          <a:p>
            <a:r>
              <a:rPr lang="en-GB" b="1" dirty="0">
                <a:solidFill>
                  <a:srgbClr val="FF0000"/>
                </a:solidFill>
                <a:sym typeface="Wingdings" panose="05000000000000000000" pitchFamily="2" charset="2"/>
              </a:rPr>
              <a:t>9 Slippers</a:t>
            </a:r>
          </a:p>
          <a:p>
            <a:endParaRPr lang="en-GB" dirty="0">
              <a:solidFill>
                <a:srgbClr val="FF0000"/>
              </a:solidFill>
              <a:sym typeface="Wingdings" panose="05000000000000000000" pitchFamily="2" charset="2"/>
            </a:endParaRPr>
          </a:p>
          <a:p>
            <a:r>
              <a:rPr lang="en-GB" sz="2800" b="1" dirty="0">
                <a:solidFill>
                  <a:srgbClr val="FF0000"/>
                </a:solidFill>
                <a:sym typeface="Wingdings" panose="05000000000000000000" pitchFamily="2" charset="2"/>
              </a:rPr>
              <a:t>Box of chocolates for the winner!!</a:t>
            </a:r>
            <a:endParaRPr lang="en-GB" sz="2800" b="1" dirty="0">
              <a:solidFill>
                <a:srgbClr val="FF0000"/>
              </a:solidFill>
            </a:endParaRPr>
          </a:p>
        </p:txBody>
      </p:sp>
    </p:spTree>
    <p:extLst>
      <p:ext uri="{BB962C8B-B14F-4D97-AF65-F5344CB8AC3E}">
        <p14:creationId xmlns:p14="http://schemas.microsoft.com/office/powerpoint/2010/main" val="473179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75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75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75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75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75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 calcmode="lin" valueType="num">
                                      <p:cBhvr additive="base">
                                        <p:cTn id="37" dur="75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8" dur="75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75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75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75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75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10" end="10"/>
                                            </p:txEl>
                                          </p:spTgt>
                                        </p:tgtEl>
                                        <p:attrNameLst>
                                          <p:attrName>style.visibility</p:attrName>
                                        </p:attrNameLst>
                                      </p:cBhvr>
                                      <p:to>
                                        <p:strVal val="visible"/>
                                      </p:to>
                                    </p:set>
                                    <p:anim calcmode="lin" valueType="num">
                                      <p:cBhvr additive="base">
                                        <p:cTn id="55" dur="75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6" dur="75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00C5-5B86-43F4-A18C-4DDD91E13A3E}"/>
              </a:ext>
            </a:extLst>
          </p:cNvPr>
          <p:cNvSpPr>
            <a:spLocks noGrp="1"/>
          </p:cNvSpPr>
          <p:nvPr>
            <p:ph type="title"/>
          </p:nvPr>
        </p:nvSpPr>
        <p:spPr/>
        <p:txBody>
          <a:bodyPr>
            <a:normAutofit/>
          </a:bodyPr>
          <a:lstStyle/>
          <a:p>
            <a:pPr algn="ctr"/>
            <a:r>
              <a:rPr lang="en-GB" sz="8000" b="1" dirty="0">
                <a:solidFill>
                  <a:srgbClr val="FF0000"/>
                </a:solidFill>
              </a:rPr>
              <a:t>Raffle</a:t>
            </a:r>
          </a:p>
        </p:txBody>
      </p:sp>
      <p:pic>
        <p:nvPicPr>
          <p:cNvPr id="8194" name="Picture 2" descr="The blood red poppy is racist' -How this country has gone mad">
            <a:extLst>
              <a:ext uri="{FF2B5EF4-FFF2-40B4-BE49-F238E27FC236}">
                <a16:creationId xmlns:a16="http://schemas.microsoft.com/office/drawing/2014/main" id="{32C17289-D80A-4BD2-9189-E7A5E89F5F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791200"/>
            <a:ext cx="12191999" cy="1066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34C63C-9957-4CA8-9A12-94E591C428C0}"/>
              </a:ext>
            </a:extLst>
          </p:cNvPr>
          <p:cNvSpPr/>
          <p:nvPr/>
        </p:nvSpPr>
        <p:spPr>
          <a:xfrm>
            <a:off x="1085850" y="1581150"/>
            <a:ext cx="8058150" cy="3785652"/>
          </a:xfrm>
          <a:prstGeom prst="rect">
            <a:avLst/>
          </a:prstGeom>
        </p:spPr>
        <p:txBody>
          <a:bodyPr wrap="square">
            <a:spAutoFit/>
          </a:bodyPr>
          <a:lstStyle/>
          <a:p>
            <a:r>
              <a:rPr lang="en-GB" sz="4800" b="1" dirty="0">
                <a:solidFill>
                  <a:srgbClr val="FF0000"/>
                </a:solidFill>
                <a:latin typeface="Calibri" panose="020F0502020204030204" pitchFamily="34" charset="0"/>
                <a:ea typeface="Calibri" panose="020F0502020204030204" pitchFamily="34" charset="0"/>
              </a:rPr>
              <a:t>2 bottles of Champagne:</a:t>
            </a:r>
          </a:p>
          <a:p>
            <a:r>
              <a:rPr lang="en-GB" sz="4800" b="1" dirty="0">
                <a:solidFill>
                  <a:srgbClr val="FF0000"/>
                </a:solidFill>
                <a:latin typeface="Calibri" panose="020F0502020204030204" pitchFamily="34" charset="0"/>
                <a:ea typeface="Calibri" panose="020F0502020204030204" pitchFamily="34" charset="0"/>
              </a:rPr>
              <a:t>1 bottle of Gin:</a:t>
            </a:r>
          </a:p>
          <a:p>
            <a:r>
              <a:rPr lang="en-GB" sz="4800" b="1" dirty="0">
                <a:solidFill>
                  <a:srgbClr val="FF0000"/>
                </a:solidFill>
                <a:latin typeface="Calibri" panose="020F0502020204030204" pitchFamily="34" charset="0"/>
                <a:ea typeface="Calibri" panose="020F0502020204030204" pitchFamily="34" charset="0"/>
              </a:rPr>
              <a:t>1 Poppy Canvas:</a:t>
            </a:r>
          </a:p>
          <a:p>
            <a:r>
              <a:rPr lang="en-GB" sz="4800" b="1" dirty="0">
                <a:solidFill>
                  <a:srgbClr val="FF0000"/>
                </a:solidFill>
                <a:latin typeface="Calibri" panose="020F0502020204030204" pitchFamily="34" charset="0"/>
                <a:ea typeface="Calibri" panose="020F0502020204030204" pitchFamily="34" charset="0"/>
              </a:rPr>
              <a:t>1 bottle of wine:  </a:t>
            </a:r>
          </a:p>
          <a:p>
            <a:r>
              <a:rPr lang="en-GB" sz="4800" b="1" dirty="0">
                <a:solidFill>
                  <a:srgbClr val="FF0000"/>
                </a:solidFill>
                <a:latin typeface="Calibri" panose="020F0502020204030204" pitchFamily="34" charset="0"/>
                <a:ea typeface="Calibri" panose="020F0502020204030204" pitchFamily="34" charset="0"/>
              </a:rPr>
              <a:t>1 bottle of wine:</a:t>
            </a:r>
            <a:endParaRPr lang="en-GB" sz="4800" b="1" dirty="0">
              <a:solidFill>
                <a:srgbClr val="FF0000"/>
              </a:solidFill>
            </a:endParaRPr>
          </a:p>
        </p:txBody>
      </p:sp>
    </p:spTree>
    <p:extLst>
      <p:ext uri="{BB962C8B-B14F-4D97-AF65-F5344CB8AC3E}">
        <p14:creationId xmlns:p14="http://schemas.microsoft.com/office/powerpoint/2010/main" val="356842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62052-B802-4E0A-A552-F10C54F1B7E1}"/>
              </a:ext>
            </a:extLst>
          </p:cNvPr>
          <p:cNvSpPr>
            <a:spLocks noGrp="1"/>
          </p:cNvSpPr>
          <p:nvPr>
            <p:ph type="title"/>
          </p:nvPr>
        </p:nvSpPr>
        <p:spPr/>
        <p:txBody>
          <a:bodyPr>
            <a:normAutofit/>
          </a:bodyPr>
          <a:lstStyle/>
          <a:p>
            <a:pPr algn="ctr"/>
            <a:r>
              <a:rPr lang="en-GB" sz="8000" b="1" dirty="0">
                <a:solidFill>
                  <a:srgbClr val="FF0000"/>
                </a:solidFill>
              </a:rPr>
              <a:t>Poppy Bear</a:t>
            </a:r>
          </a:p>
        </p:txBody>
      </p:sp>
      <p:pic>
        <p:nvPicPr>
          <p:cNvPr id="9" name="Content Placeholder 8">
            <a:extLst>
              <a:ext uri="{FF2B5EF4-FFF2-40B4-BE49-F238E27FC236}">
                <a16:creationId xmlns:a16="http://schemas.microsoft.com/office/drawing/2014/main" id="{2700F46B-E8CD-4FF9-A1D0-BE839605D5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326" y="1562100"/>
            <a:ext cx="4200524" cy="3629025"/>
          </a:xfrm>
        </p:spPr>
      </p:pic>
      <p:pic>
        <p:nvPicPr>
          <p:cNvPr id="7170" name="Picture 2" descr="The blood red poppy is racist' -How this country has gone mad">
            <a:extLst>
              <a:ext uri="{FF2B5EF4-FFF2-40B4-BE49-F238E27FC236}">
                <a16:creationId xmlns:a16="http://schemas.microsoft.com/office/drawing/2014/main" id="{4870DA97-4272-48AB-A0A7-CCE9147CC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00699"/>
            <a:ext cx="12192000" cy="12572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FC5957-2953-4FA2-9B14-037CD196CCA4}"/>
              </a:ext>
            </a:extLst>
          </p:cNvPr>
          <p:cNvSpPr txBox="1"/>
          <p:nvPr/>
        </p:nvSpPr>
        <p:spPr>
          <a:xfrm>
            <a:off x="7620000" y="2466975"/>
            <a:ext cx="2359685" cy="369332"/>
          </a:xfrm>
          <a:prstGeom prst="rect">
            <a:avLst/>
          </a:prstGeom>
          <a:noFill/>
        </p:spPr>
        <p:txBody>
          <a:bodyPr wrap="none" rtlCol="0">
            <a:spAutoFit/>
          </a:bodyPr>
          <a:lstStyle/>
          <a:p>
            <a:r>
              <a:rPr lang="en-GB" dirty="0"/>
              <a:t>Need some words here</a:t>
            </a:r>
          </a:p>
        </p:txBody>
      </p:sp>
    </p:spTree>
    <p:extLst>
      <p:ext uri="{BB962C8B-B14F-4D97-AF65-F5344CB8AC3E}">
        <p14:creationId xmlns:p14="http://schemas.microsoft.com/office/powerpoint/2010/main" val="95043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82CC-388C-41D2-8F31-3D473E8E0024}"/>
              </a:ext>
            </a:extLst>
          </p:cNvPr>
          <p:cNvSpPr>
            <a:spLocks noGrp="1"/>
          </p:cNvSpPr>
          <p:nvPr>
            <p:ph type="title"/>
          </p:nvPr>
        </p:nvSpPr>
        <p:spPr/>
        <p:txBody>
          <a:bodyPr>
            <a:normAutofit/>
          </a:bodyPr>
          <a:lstStyle/>
          <a:p>
            <a:pPr algn="ctr"/>
            <a:r>
              <a:rPr lang="en-GB" sz="6600" b="1" dirty="0">
                <a:solidFill>
                  <a:srgbClr val="FF0000"/>
                </a:solidFill>
              </a:rPr>
              <a:t>Our Very Own “Poppy”</a:t>
            </a:r>
          </a:p>
        </p:txBody>
      </p:sp>
      <p:pic>
        <p:nvPicPr>
          <p:cNvPr id="5" name="Content Placeholder 4">
            <a:extLst>
              <a:ext uri="{FF2B5EF4-FFF2-40B4-BE49-F238E27FC236}">
                <a16:creationId xmlns:a16="http://schemas.microsoft.com/office/drawing/2014/main" id="{7820AD93-C848-4644-8202-8638BDB13C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24000"/>
            <a:ext cx="2466975" cy="3620294"/>
          </a:xfrm>
        </p:spPr>
      </p:pic>
      <p:pic>
        <p:nvPicPr>
          <p:cNvPr id="10242" name="Picture 2" descr="The blood red poppy is racist' -How this country has gone mad">
            <a:extLst>
              <a:ext uri="{FF2B5EF4-FFF2-40B4-BE49-F238E27FC236}">
                <a16:creationId xmlns:a16="http://schemas.microsoft.com/office/drawing/2014/main" id="{4C1526CC-F7AE-4D18-B65D-DD2C66416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4294"/>
            <a:ext cx="12192000" cy="17137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975BBF-672C-4EF6-892D-AC010E96AAD7}"/>
              </a:ext>
            </a:extLst>
          </p:cNvPr>
          <p:cNvSpPr txBox="1"/>
          <p:nvPr/>
        </p:nvSpPr>
        <p:spPr>
          <a:xfrm>
            <a:off x="3733800" y="2314575"/>
            <a:ext cx="7339908" cy="1323439"/>
          </a:xfrm>
          <a:prstGeom prst="rect">
            <a:avLst/>
          </a:prstGeom>
          <a:noFill/>
        </p:spPr>
        <p:txBody>
          <a:bodyPr wrap="square" rtlCol="0">
            <a:spAutoFit/>
          </a:bodyPr>
          <a:lstStyle/>
          <a:p>
            <a:r>
              <a:rPr lang="en-GB" sz="4000" b="1" dirty="0">
                <a:solidFill>
                  <a:srgbClr val="FF0000"/>
                </a:solidFill>
              </a:rPr>
              <a:t>Happy Birthday to Tina Chummun on 11/11/2020 </a:t>
            </a:r>
          </a:p>
        </p:txBody>
      </p:sp>
    </p:spTree>
    <p:extLst>
      <p:ext uri="{BB962C8B-B14F-4D97-AF65-F5344CB8AC3E}">
        <p14:creationId xmlns:p14="http://schemas.microsoft.com/office/powerpoint/2010/main" val="46931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8C8F19-B83E-4137-B97D-CF313C51F14C}"/>
              </a:ext>
            </a:extLst>
          </p:cNvPr>
          <p:cNvSpPr>
            <a:spLocks noGrp="1"/>
          </p:cNvSpPr>
          <p:nvPr>
            <p:ph type="title"/>
          </p:nvPr>
        </p:nvSpPr>
        <p:spPr/>
        <p:txBody>
          <a:bodyPr>
            <a:normAutofit/>
          </a:bodyPr>
          <a:lstStyle/>
          <a:p>
            <a:pPr algn="ctr"/>
            <a:r>
              <a:rPr lang="en-GB" sz="8000" b="1" dirty="0">
                <a:solidFill>
                  <a:srgbClr val="FF0000"/>
                </a:solidFill>
              </a:rPr>
              <a:t>Target</a:t>
            </a:r>
          </a:p>
        </p:txBody>
      </p:sp>
      <p:pic>
        <p:nvPicPr>
          <p:cNvPr id="6" name="Content Placeholder 5">
            <a:extLst>
              <a:ext uri="{FF2B5EF4-FFF2-40B4-BE49-F238E27FC236}">
                <a16:creationId xmlns:a16="http://schemas.microsoft.com/office/drawing/2014/main" id="{2514B7C1-2590-4DB3-BF60-03D6F455A393}"/>
              </a:ext>
            </a:extLst>
          </p:cNvPr>
          <p:cNvPicPr>
            <a:picLocks noGrp="1" noChangeAspect="1"/>
          </p:cNvPicPr>
          <p:nvPr>
            <p:ph idx="1"/>
          </p:nvPr>
        </p:nvPicPr>
        <p:blipFill>
          <a:blip r:embed="rId2"/>
          <a:stretch>
            <a:fillRect/>
          </a:stretch>
        </p:blipFill>
        <p:spPr>
          <a:xfrm>
            <a:off x="4086225" y="1381125"/>
            <a:ext cx="4019550" cy="2581275"/>
          </a:xfrm>
          <a:prstGeom prst="rect">
            <a:avLst/>
          </a:prstGeom>
        </p:spPr>
      </p:pic>
      <p:sp>
        <p:nvSpPr>
          <p:cNvPr id="7" name="TextBox 6">
            <a:extLst>
              <a:ext uri="{FF2B5EF4-FFF2-40B4-BE49-F238E27FC236}">
                <a16:creationId xmlns:a16="http://schemas.microsoft.com/office/drawing/2014/main" id="{EC56BE73-7E8A-4955-B0BD-92CF185CEB9B}"/>
              </a:ext>
            </a:extLst>
          </p:cNvPr>
          <p:cNvSpPr txBox="1"/>
          <p:nvPr/>
        </p:nvSpPr>
        <p:spPr>
          <a:xfrm>
            <a:off x="1581150" y="4352925"/>
            <a:ext cx="8753475" cy="923330"/>
          </a:xfrm>
          <a:prstGeom prst="rect">
            <a:avLst/>
          </a:prstGeom>
          <a:noFill/>
        </p:spPr>
        <p:txBody>
          <a:bodyPr wrap="square" rtlCol="0">
            <a:spAutoFit/>
          </a:bodyPr>
          <a:lstStyle/>
          <a:p>
            <a:pPr algn="ctr"/>
            <a:r>
              <a:rPr lang="en-GB" sz="5400" dirty="0"/>
              <a:t>Thank you!</a:t>
            </a:r>
          </a:p>
        </p:txBody>
      </p:sp>
      <p:pic>
        <p:nvPicPr>
          <p:cNvPr id="6146" name="Picture 2" descr="The blood red poppy is racist' -How this country has gone mad">
            <a:extLst>
              <a:ext uri="{FF2B5EF4-FFF2-40B4-BE49-F238E27FC236}">
                <a16:creationId xmlns:a16="http://schemas.microsoft.com/office/drawing/2014/main" id="{18D41833-6549-4E44-9845-B94BC3F9D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6255"/>
            <a:ext cx="12192000" cy="158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68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36442-5F77-44FC-AF7F-3FD34F1444B8}"/>
              </a:ext>
            </a:extLst>
          </p:cNvPr>
          <p:cNvPicPr>
            <a:picLocks noChangeAspect="1"/>
          </p:cNvPicPr>
          <p:nvPr/>
        </p:nvPicPr>
        <p:blipFill>
          <a:blip r:embed="rId2"/>
          <a:stretch>
            <a:fillRect/>
          </a:stretch>
        </p:blipFill>
        <p:spPr>
          <a:xfrm>
            <a:off x="276726" y="0"/>
            <a:ext cx="11279465" cy="7083504"/>
          </a:xfrm>
          <a:prstGeom prst="rect">
            <a:avLst/>
          </a:prstGeom>
        </p:spPr>
      </p:pic>
    </p:spTree>
    <p:extLst>
      <p:ext uri="{BB962C8B-B14F-4D97-AF65-F5344CB8AC3E}">
        <p14:creationId xmlns:p14="http://schemas.microsoft.com/office/powerpoint/2010/main" val="1694656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6FD0-63B5-42BF-A277-BED93A33DEA8}"/>
              </a:ext>
            </a:extLst>
          </p:cNvPr>
          <p:cNvSpPr>
            <a:spLocks noGrp="1"/>
          </p:cNvSpPr>
          <p:nvPr>
            <p:ph type="title"/>
          </p:nvPr>
        </p:nvSpPr>
        <p:spPr/>
        <p:txBody>
          <a:bodyPr/>
          <a:lstStyle/>
          <a:p>
            <a:pPr algn="ctr"/>
            <a:r>
              <a:rPr lang="en-GB" b="1" dirty="0">
                <a:solidFill>
                  <a:srgbClr val="FF0000"/>
                </a:solidFill>
              </a:rPr>
              <a:t>Thank you all for your support!</a:t>
            </a:r>
          </a:p>
        </p:txBody>
      </p:sp>
      <p:sp>
        <p:nvSpPr>
          <p:cNvPr id="3" name="Content Placeholder 2">
            <a:extLst>
              <a:ext uri="{FF2B5EF4-FFF2-40B4-BE49-F238E27FC236}">
                <a16:creationId xmlns:a16="http://schemas.microsoft.com/office/drawing/2014/main" id="{5A56E9A0-986D-40AD-9A1F-56B422540279}"/>
              </a:ext>
            </a:extLst>
          </p:cNvPr>
          <p:cNvSpPr>
            <a:spLocks noGrp="1"/>
          </p:cNvSpPr>
          <p:nvPr>
            <p:ph idx="1"/>
          </p:nvPr>
        </p:nvSpPr>
        <p:spPr>
          <a:xfrm>
            <a:off x="838200" y="1825624"/>
            <a:ext cx="10515600" cy="17533333"/>
          </a:xfrm>
        </p:spPr>
        <p:txBody>
          <a:bodyPr/>
          <a:lstStyle/>
          <a:p>
            <a:pPr marL="0" indent="0" algn="ctr">
              <a:buNone/>
            </a:pPr>
            <a:r>
              <a:rPr lang="en-GB" sz="2400" dirty="0">
                <a:solidFill>
                  <a:srgbClr val="FF0000"/>
                </a:solidFill>
              </a:rPr>
              <a:t>And for your time this afternoon, let us all make some Proud Seetec Family Memories over the next few weeks for us to share at the end of the month.</a:t>
            </a:r>
          </a:p>
          <a:p>
            <a:pPr marL="0" indent="0" algn="ctr">
              <a:buNone/>
            </a:pPr>
            <a:r>
              <a:rPr lang="en-GB" sz="2400" dirty="0">
                <a:solidFill>
                  <a:srgbClr val="FF0000"/>
                </a:solidFill>
              </a:rPr>
              <a:t>Send any memories made to me so I can make our very first memory collage to share on our next get together. Lets make some positive happy times to share and makes us all smile.</a:t>
            </a:r>
          </a:p>
          <a:p>
            <a:pPr marL="0" indent="0" algn="ctr">
              <a:buNone/>
            </a:pPr>
            <a:r>
              <a:rPr lang="en-GB" sz="2400" dirty="0">
                <a:solidFill>
                  <a:srgbClr val="FF0000"/>
                </a:solidFill>
              </a:rPr>
              <a:t>Lets all keep close and talk, pick up the phone/Skype and </a:t>
            </a:r>
            <a:r>
              <a:rPr lang="en-GB" sz="2400">
                <a:solidFill>
                  <a:srgbClr val="FF0000"/>
                </a:solidFill>
              </a:rPr>
              <a:t>now Teams </a:t>
            </a:r>
            <a:r>
              <a:rPr lang="en-GB" sz="2400" dirty="0">
                <a:solidFill>
                  <a:srgbClr val="FF0000"/>
                </a:solidFill>
              </a:rPr>
              <a:t>and talk </a:t>
            </a:r>
            <a:r>
              <a:rPr lang="en-GB" sz="2400" dirty="0">
                <a:solidFill>
                  <a:srgbClr val="FF0000"/>
                </a:solidFill>
                <a:sym typeface="Wingdings" panose="05000000000000000000" pitchFamily="2" charset="2"/>
              </a:rPr>
              <a:t></a:t>
            </a:r>
            <a:endParaRPr lang="en-GB" sz="2400" dirty="0">
              <a:solidFill>
                <a:srgbClr val="FF0000"/>
              </a:solidFill>
            </a:endParaRPr>
          </a:p>
          <a:p>
            <a:pPr marL="0" indent="0" algn="ctr">
              <a:buNone/>
            </a:pPr>
            <a:endParaRPr lang="en-GB" b="1" dirty="0">
              <a:solidFill>
                <a:srgbClr val="FF0000"/>
              </a:solidFill>
            </a:endParaRPr>
          </a:p>
          <a:p>
            <a:pPr marL="0" indent="0" algn="ctr">
              <a:buNone/>
            </a:pPr>
            <a:r>
              <a:rPr lang="en-GB" b="1" dirty="0">
                <a:solidFill>
                  <a:srgbClr val="FF0000"/>
                </a:solidFill>
              </a:rPr>
              <a:t>Have a restful weekend all and stay safe. </a:t>
            </a:r>
          </a:p>
        </p:txBody>
      </p:sp>
      <p:pic>
        <p:nvPicPr>
          <p:cNvPr id="11266" name="Picture 2" descr="The blood red poppy is racist' -How this country has gone mad">
            <a:extLst>
              <a:ext uri="{FF2B5EF4-FFF2-40B4-BE49-F238E27FC236}">
                <a16:creationId xmlns:a16="http://schemas.microsoft.com/office/drawing/2014/main" id="{40E1B524-47B3-4008-A027-60A34DC89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1200"/>
            <a:ext cx="12192000" cy="10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31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GB" sz="3600" dirty="0"/>
            </a:br>
            <a:br>
              <a:rPr lang="en-GB" sz="3600" dirty="0"/>
            </a:br>
            <a:br>
              <a:rPr lang="en-GB" sz="3600" dirty="0"/>
            </a:br>
            <a:br>
              <a:rPr lang="en-GB" sz="3600" dirty="0"/>
            </a:br>
            <a:r>
              <a:rPr lang="en-GB" sz="3600" b="1" dirty="0"/>
              <a:t> </a:t>
            </a:r>
            <a:endParaRPr lang="en-GB" sz="3600" dirty="0"/>
          </a:p>
        </p:txBody>
      </p:sp>
      <p:sp>
        <p:nvSpPr>
          <p:cNvPr id="8" name="TextBox 18"/>
          <p:cNvSpPr txBox="1">
            <a:spLocks noChangeArrowheads="1"/>
          </p:cNvSpPr>
          <p:nvPr/>
        </p:nvSpPr>
        <p:spPr bwMode="auto">
          <a:xfrm>
            <a:off x="2291938" y="1326881"/>
            <a:ext cx="7493330" cy="3970318"/>
          </a:xfrm>
          <a:prstGeom prst="rect">
            <a:avLst/>
          </a:prstGeom>
          <a:noFill/>
          <a:ln w="9525">
            <a:noFill/>
            <a:miter lim="800000"/>
            <a:headEnd/>
            <a:tailEnd/>
          </a:ln>
        </p:spPr>
        <p:txBody>
          <a:bodyPr wrap="square" anchor="ctr">
            <a:spAutoFit/>
          </a:bodyPr>
          <a:lstStyle/>
          <a:p>
            <a:pPr algn="ctr" fontAlgn="base">
              <a:spcBef>
                <a:spcPct val="0"/>
              </a:spcBef>
              <a:spcAft>
                <a:spcPct val="0"/>
              </a:spcAft>
            </a:pPr>
            <a:endParaRPr lang="en-GB" sz="7200" dirty="0">
              <a:solidFill>
                <a:prstClr val="black"/>
              </a:solidFill>
              <a:latin typeface="Univers"/>
              <a:cs typeface="Arial" charset="0"/>
            </a:endParaRPr>
          </a:p>
          <a:p>
            <a:pPr algn="ctr" fontAlgn="base">
              <a:spcBef>
                <a:spcPct val="0"/>
              </a:spcBef>
              <a:spcAft>
                <a:spcPct val="0"/>
              </a:spcAft>
            </a:pPr>
            <a:r>
              <a:rPr lang="en-GB" sz="7200" dirty="0">
                <a:solidFill>
                  <a:prstClr val="black"/>
                </a:solidFill>
                <a:latin typeface="Univers"/>
                <a:cs typeface="Arial" charset="0"/>
              </a:rPr>
              <a:t>LIVE ON</a:t>
            </a:r>
          </a:p>
          <a:p>
            <a:pPr algn="ctr" fontAlgn="base">
              <a:spcBef>
                <a:spcPct val="0"/>
              </a:spcBef>
              <a:spcAft>
                <a:spcPct val="0"/>
              </a:spcAft>
            </a:pPr>
            <a:endParaRPr lang="en-GB" sz="7200" dirty="0">
              <a:solidFill>
                <a:prstClr val="black"/>
              </a:solidFill>
              <a:latin typeface="Univers"/>
              <a:cs typeface="Arial" charset="0"/>
            </a:endParaRPr>
          </a:p>
          <a:p>
            <a:pPr algn="ctr" fontAlgn="base">
              <a:spcBef>
                <a:spcPct val="0"/>
              </a:spcBef>
              <a:spcAft>
                <a:spcPct val="0"/>
              </a:spcAft>
            </a:pPr>
            <a:r>
              <a:rPr lang="en-GB" dirty="0">
                <a:solidFill>
                  <a:prstClr val="black"/>
                </a:solidFill>
                <a:latin typeface="Univers"/>
                <a:cs typeface="Arial" charset="0"/>
              </a:rPr>
              <a:t>TO THE MEMORY OF THE FALLEN </a:t>
            </a:r>
          </a:p>
          <a:p>
            <a:pPr algn="ctr" fontAlgn="base">
              <a:spcBef>
                <a:spcPct val="0"/>
              </a:spcBef>
              <a:spcAft>
                <a:spcPct val="0"/>
              </a:spcAft>
            </a:pPr>
            <a:r>
              <a:rPr lang="en-GB" dirty="0">
                <a:solidFill>
                  <a:prstClr val="black"/>
                </a:solidFill>
                <a:latin typeface="Univers"/>
                <a:cs typeface="Arial" charset="0"/>
              </a:rPr>
              <a:t>AND THE FUTURE OF THE LIVING</a:t>
            </a:r>
          </a:p>
        </p:txBody>
      </p:sp>
      <p:pic>
        <p:nvPicPr>
          <p:cNvPr id="9" name="Picture 11"/>
          <p:cNvPicPr>
            <a:picLocks noChangeAspect="1"/>
          </p:cNvPicPr>
          <p:nvPr/>
        </p:nvPicPr>
        <p:blipFill>
          <a:blip r:embed="rId4"/>
          <a:srcRect/>
          <a:stretch>
            <a:fillRect/>
          </a:stretch>
        </p:blipFill>
        <p:spPr bwMode="auto">
          <a:xfrm>
            <a:off x="5565870" y="665019"/>
            <a:ext cx="1243732" cy="143691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65847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CD45DA7-985C-4114-9699-9148749B1946}"/>
              </a:ext>
            </a:extLst>
          </p:cNvPr>
          <p:cNvSpPr txBox="1"/>
          <p:nvPr/>
        </p:nvSpPr>
        <p:spPr>
          <a:xfrm>
            <a:off x="1910379" y="729727"/>
            <a:ext cx="8100507" cy="5016758"/>
          </a:xfrm>
          <a:prstGeom prst="rect">
            <a:avLst/>
          </a:prstGeom>
          <a:noFill/>
        </p:spPr>
        <p:txBody>
          <a:bodyPr wrap="square" rtlCol="0">
            <a:spAutoFit/>
          </a:bodyPr>
          <a:lstStyle/>
          <a:p>
            <a:pPr algn="ctr"/>
            <a:r>
              <a:rPr lang="en-GB" sz="3200" dirty="0"/>
              <a:t>The British Legion was formed on 15 May 1921</a:t>
            </a:r>
          </a:p>
          <a:p>
            <a:pPr algn="ctr"/>
            <a:r>
              <a:rPr lang="en-GB" sz="3200" dirty="0"/>
              <a:t>      (Duston &amp; District was formed in 1947)</a:t>
            </a:r>
          </a:p>
          <a:p>
            <a:pPr algn="ctr"/>
            <a:endParaRPr lang="en-GB" sz="3200" dirty="0"/>
          </a:p>
          <a:p>
            <a:pPr algn="ctr"/>
            <a:r>
              <a:rPr lang="en-GB" sz="3200" dirty="0"/>
              <a:t>We help members of the Royal Navy, British Army, Royal Air Force, Veterans and their families </a:t>
            </a:r>
            <a:r>
              <a:rPr lang="en-GB" sz="3200" b="1" dirty="0"/>
              <a:t>ALL year round</a:t>
            </a:r>
            <a:r>
              <a:rPr lang="en-GB" sz="3200" dirty="0"/>
              <a:t>. </a:t>
            </a:r>
          </a:p>
          <a:p>
            <a:pPr algn="ctr"/>
            <a:endParaRPr lang="en-GB" sz="3200" dirty="0"/>
          </a:p>
          <a:p>
            <a:pPr algn="ctr"/>
            <a:r>
              <a:rPr lang="en-GB" sz="3200" dirty="0"/>
              <a:t>We also campaign to improve their lives, organise the Poppy Appeal and </a:t>
            </a:r>
          </a:p>
          <a:p>
            <a:pPr algn="ctr"/>
            <a:r>
              <a:rPr lang="en-GB" sz="3200" dirty="0"/>
              <a:t>Remember the fallen.</a:t>
            </a:r>
          </a:p>
        </p:txBody>
      </p:sp>
    </p:spTree>
    <p:extLst>
      <p:ext uri="{BB962C8B-B14F-4D97-AF65-F5344CB8AC3E}">
        <p14:creationId xmlns:p14="http://schemas.microsoft.com/office/powerpoint/2010/main" val="358363212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79780" y="3871906"/>
            <a:ext cx="4114800" cy="1804464"/>
          </a:xfrm>
        </p:spPr>
        <p:txBody>
          <a:bodyPr>
            <a:normAutofit fontScale="90000"/>
          </a:bodyPr>
          <a:lstStyle/>
          <a:p>
            <a:br>
              <a:rPr lang="en-GB" sz="3600" dirty="0"/>
            </a:br>
            <a:br>
              <a:rPr lang="en-GB" sz="3600" dirty="0"/>
            </a:br>
            <a:br>
              <a:rPr lang="en-GB" sz="3600" dirty="0"/>
            </a:br>
            <a:br>
              <a:rPr lang="en-GB" sz="3600" dirty="0"/>
            </a:br>
            <a:r>
              <a:rPr lang="en-GB" sz="3600" b="1" dirty="0"/>
              <a:t> </a:t>
            </a:r>
            <a:endParaRPr lang="en-GB" sz="3600" dirty="0"/>
          </a:p>
        </p:txBody>
      </p:sp>
      <p:sp>
        <p:nvSpPr>
          <p:cNvPr id="8" name="TextBox 18"/>
          <p:cNvSpPr txBox="1">
            <a:spLocks noChangeArrowheads="1"/>
          </p:cNvSpPr>
          <p:nvPr/>
        </p:nvSpPr>
        <p:spPr bwMode="auto">
          <a:xfrm>
            <a:off x="5879976" y="2133593"/>
            <a:ext cx="4320480" cy="1738313"/>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en-GB" sz="7200" dirty="0">
                <a:solidFill>
                  <a:prstClr val="black"/>
                </a:solidFill>
                <a:latin typeface="Univers"/>
                <a:cs typeface="Arial" charset="0"/>
              </a:rPr>
              <a:t>LIVE ON</a:t>
            </a:r>
          </a:p>
          <a:p>
            <a:pPr algn="ctr" fontAlgn="base">
              <a:spcBef>
                <a:spcPct val="0"/>
              </a:spcBef>
              <a:spcAft>
                <a:spcPct val="0"/>
              </a:spcAft>
            </a:pPr>
            <a:r>
              <a:rPr lang="en-GB" dirty="0">
                <a:solidFill>
                  <a:prstClr val="black"/>
                </a:solidFill>
                <a:latin typeface="Univers"/>
                <a:cs typeface="Arial" charset="0"/>
              </a:rPr>
              <a:t>TO THE MEMORY OF THE FALLEN </a:t>
            </a:r>
          </a:p>
          <a:p>
            <a:pPr algn="ctr" fontAlgn="base">
              <a:spcBef>
                <a:spcPct val="0"/>
              </a:spcBef>
              <a:spcAft>
                <a:spcPct val="0"/>
              </a:spcAft>
            </a:pPr>
            <a:r>
              <a:rPr lang="en-GB" dirty="0">
                <a:solidFill>
                  <a:prstClr val="black"/>
                </a:solidFill>
                <a:latin typeface="Univers"/>
                <a:cs typeface="Arial" charset="0"/>
              </a:rPr>
              <a:t>AND THE FUTURE OF THE LIVING</a:t>
            </a:r>
          </a:p>
        </p:txBody>
      </p:sp>
      <p:pic>
        <p:nvPicPr>
          <p:cNvPr id="9" name="Picture 11"/>
          <p:cNvPicPr>
            <a:picLocks noChangeAspect="1"/>
          </p:cNvPicPr>
          <p:nvPr/>
        </p:nvPicPr>
        <p:blipFill>
          <a:blip r:embed="rId4"/>
          <a:srcRect/>
          <a:stretch>
            <a:fillRect/>
          </a:stretch>
        </p:blipFill>
        <p:spPr bwMode="auto">
          <a:xfrm>
            <a:off x="8668488" y="4566075"/>
            <a:ext cx="1243732" cy="1489511"/>
          </a:xfrm>
          <a:prstGeom prst="rect">
            <a:avLst/>
          </a:prstGeom>
          <a:noFill/>
          <a:ln w="9525">
            <a:noFill/>
            <a:miter lim="800000"/>
            <a:headEnd/>
            <a:tailEnd/>
          </a:ln>
        </p:spPr>
      </p:pic>
      <p:sp>
        <p:nvSpPr>
          <p:cNvPr id="2" name="TextBox 1">
            <a:extLst>
              <a:ext uri="{FF2B5EF4-FFF2-40B4-BE49-F238E27FC236}">
                <a16:creationId xmlns:a16="http://schemas.microsoft.com/office/drawing/2014/main" id="{25262C33-87DC-4392-9377-610806A50593}"/>
              </a:ext>
            </a:extLst>
          </p:cNvPr>
          <p:cNvSpPr txBox="1"/>
          <p:nvPr/>
        </p:nvSpPr>
        <p:spPr>
          <a:xfrm>
            <a:off x="293298" y="1093694"/>
            <a:ext cx="5106838" cy="4339650"/>
          </a:xfrm>
          <a:prstGeom prst="rect">
            <a:avLst/>
          </a:prstGeom>
          <a:noFill/>
        </p:spPr>
        <p:txBody>
          <a:bodyPr wrap="square" rtlCol="0">
            <a:spAutoFit/>
          </a:bodyPr>
          <a:lstStyle/>
          <a:p>
            <a:pPr algn="ctr"/>
            <a:r>
              <a:rPr lang="en-GB" sz="6000" dirty="0"/>
              <a:t>Help us help them</a:t>
            </a:r>
          </a:p>
          <a:p>
            <a:pPr algn="ctr"/>
            <a:endParaRPr lang="en-GB" sz="6000" dirty="0"/>
          </a:p>
          <a:p>
            <a:pPr algn="ctr"/>
            <a:r>
              <a:rPr lang="en-GB" b="1" u="sng" dirty="0">
                <a:hlinkClick r:id="rId5"/>
              </a:rPr>
              <a:t>https://www.justgiving.com/fundraising/lesley-muskett1</a:t>
            </a:r>
            <a:endParaRPr lang="en-GB" dirty="0"/>
          </a:p>
          <a:p>
            <a:pPr algn="ctr"/>
            <a:endParaRPr lang="en-GB" sz="6000" dirty="0"/>
          </a:p>
        </p:txBody>
      </p:sp>
      <p:sp>
        <p:nvSpPr>
          <p:cNvPr id="4" name="TextBox 3">
            <a:extLst>
              <a:ext uri="{FF2B5EF4-FFF2-40B4-BE49-F238E27FC236}">
                <a16:creationId xmlns:a16="http://schemas.microsoft.com/office/drawing/2014/main" id="{9CF6C04B-E129-4170-80CD-1E2CC864CBB4}"/>
              </a:ext>
            </a:extLst>
          </p:cNvPr>
          <p:cNvSpPr txBox="1"/>
          <p:nvPr/>
        </p:nvSpPr>
        <p:spPr>
          <a:xfrm>
            <a:off x="6394580" y="594634"/>
            <a:ext cx="4871183" cy="3477875"/>
          </a:xfrm>
          <a:prstGeom prst="rect">
            <a:avLst/>
          </a:prstGeom>
          <a:noFill/>
        </p:spPr>
        <p:txBody>
          <a:bodyPr wrap="square" rtlCol="0">
            <a:spAutoFit/>
          </a:bodyPr>
          <a:lstStyle/>
          <a:p>
            <a:r>
              <a:rPr lang="en-GB" sz="4400" dirty="0">
                <a:solidFill>
                  <a:schemeClr val="bg1"/>
                </a:solidFill>
              </a:rPr>
              <a:t>When you go home tell them of us and say: for your tomorrow, we gave our today.</a:t>
            </a:r>
          </a:p>
        </p:txBody>
      </p:sp>
    </p:spTree>
    <p:custDataLst>
      <p:tags r:id="rId1"/>
    </p:custDataLst>
    <p:extLst>
      <p:ext uri="{BB962C8B-B14F-4D97-AF65-F5344CB8AC3E}">
        <p14:creationId xmlns:p14="http://schemas.microsoft.com/office/powerpoint/2010/main" val="98302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very high confidence">
            <a:extLst>
              <a:ext uri="{FF2B5EF4-FFF2-40B4-BE49-F238E27FC236}">
                <a16:creationId xmlns:a16="http://schemas.microsoft.com/office/drawing/2014/main" id="{A27CB6FA-E248-4A0C-B79D-6C40EB3E4D5D}"/>
              </a:ext>
            </a:extLst>
          </p:cNvPr>
          <p:cNvPicPr>
            <a:picLocks noChangeAspect="1"/>
          </p:cNvPicPr>
          <p:nvPr/>
        </p:nvPicPr>
        <p:blipFill>
          <a:blip r:embed="rId2"/>
          <a:stretch>
            <a:fillRect/>
          </a:stretch>
        </p:blipFill>
        <p:spPr>
          <a:xfrm>
            <a:off x="665018" y="307731"/>
            <a:ext cx="2909455" cy="3997637"/>
          </a:xfrm>
          <a:prstGeom prst="rect">
            <a:avLst/>
          </a:prstGeom>
        </p:spPr>
      </p:pic>
      <p:pic>
        <p:nvPicPr>
          <p:cNvPr id="5" name="Picture 4" descr="A screenshot of a cell phone&#10;&#10;Description generated with high confidence">
            <a:extLst>
              <a:ext uri="{FF2B5EF4-FFF2-40B4-BE49-F238E27FC236}">
                <a16:creationId xmlns:a16="http://schemas.microsoft.com/office/drawing/2014/main" id="{E70CD89A-6633-4DA3-87BC-DCA6DDF12517}"/>
              </a:ext>
            </a:extLst>
          </p:cNvPr>
          <p:cNvPicPr>
            <a:picLocks noChangeAspect="1"/>
          </p:cNvPicPr>
          <p:nvPr/>
        </p:nvPicPr>
        <p:blipFill>
          <a:blip r:embed="rId3"/>
          <a:stretch>
            <a:fillRect/>
          </a:stretch>
        </p:blipFill>
        <p:spPr>
          <a:xfrm>
            <a:off x="3681351" y="178131"/>
            <a:ext cx="8190610" cy="6151418"/>
          </a:xfrm>
          <a:prstGeom prst="rect">
            <a:avLst/>
          </a:prstGeom>
        </p:spPr>
      </p:pic>
    </p:spTree>
    <p:extLst>
      <p:ext uri="{BB962C8B-B14F-4D97-AF65-F5344CB8AC3E}">
        <p14:creationId xmlns:p14="http://schemas.microsoft.com/office/powerpoint/2010/main" val="1840019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F08F2-758B-4714-B358-DC8BFDE23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75715">
            <a:off x="972558" y="86891"/>
            <a:ext cx="10246883" cy="8316000"/>
          </a:xfrm>
          <a:prstGeom prst="rect">
            <a:avLst/>
          </a:prstGeom>
        </p:spPr>
      </p:pic>
      <p:pic>
        <p:nvPicPr>
          <p:cNvPr id="8" name="Picture 7">
            <a:extLst>
              <a:ext uri="{FF2B5EF4-FFF2-40B4-BE49-F238E27FC236}">
                <a16:creationId xmlns:a16="http://schemas.microsoft.com/office/drawing/2014/main" id="{5CC5112D-DF28-4B57-995B-F4B159A51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723" y="2323533"/>
            <a:ext cx="3003639" cy="3763370"/>
          </a:xfrm>
          <a:prstGeom prst="rect">
            <a:avLst/>
          </a:prstGeom>
        </p:spPr>
      </p:pic>
      <p:sp>
        <p:nvSpPr>
          <p:cNvPr id="2" name="TextBox 1">
            <a:extLst>
              <a:ext uri="{FF2B5EF4-FFF2-40B4-BE49-F238E27FC236}">
                <a16:creationId xmlns:a16="http://schemas.microsoft.com/office/drawing/2014/main" id="{905A345F-ECB1-4389-906C-6C398D30847D}"/>
              </a:ext>
            </a:extLst>
          </p:cNvPr>
          <p:cNvSpPr txBox="1"/>
          <p:nvPr/>
        </p:nvSpPr>
        <p:spPr>
          <a:xfrm>
            <a:off x="2562225" y="2105024"/>
            <a:ext cx="3533775" cy="1938992"/>
          </a:xfrm>
          <a:prstGeom prst="rect">
            <a:avLst/>
          </a:prstGeom>
          <a:noFill/>
        </p:spPr>
        <p:txBody>
          <a:bodyPr wrap="square" rtlCol="0">
            <a:spAutoFit/>
          </a:bodyPr>
          <a:lstStyle/>
          <a:p>
            <a:r>
              <a:rPr lang="en-GB" sz="2400" b="1" i="1" dirty="0"/>
              <a:t>Seetec Outsource</a:t>
            </a:r>
          </a:p>
          <a:p>
            <a:endParaRPr lang="en-GB" sz="2400" b="1" i="1" dirty="0"/>
          </a:p>
          <a:p>
            <a:r>
              <a:rPr lang="en-GB" sz="2400" b="1" i="1" dirty="0"/>
              <a:t> Poppy Appeal 2020</a:t>
            </a:r>
          </a:p>
          <a:p>
            <a:endParaRPr lang="en-GB" sz="2400" b="1" i="1" dirty="0"/>
          </a:p>
          <a:p>
            <a:r>
              <a:rPr lang="en-GB" sz="2400" b="1" i="1" dirty="0"/>
              <a:t>We will remember them</a:t>
            </a:r>
          </a:p>
        </p:txBody>
      </p:sp>
      <p:sp>
        <p:nvSpPr>
          <p:cNvPr id="3" name="TextBox 2">
            <a:extLst>
              <a:ext uri="{FF2B5EF4-FFF2-40B4-BE49-F238E27FC236}">
                <a16:creationId xmlns:a16="http://schemas.microsoft.com/office/drawing/2014/main" id="{04B6C047-3A27-46A8-B85C-3C08F1DBFC6F}"/>
              </a:ext>
            </a:extLst>
          </p:cNvPr>
          <p:cNvSpPr txBox="1"/>
          <p:nvPr/>
        </p:nvSpPr>
        <p:spPr>
          <a:xfrm>
            <a:off x="6365174" y="2105023"/>
            <a:ext cx="3264601" cy="1200329"/>
          </a:xfrm>
          <a:prstGeom prst="rect">
            <a:avLst/>
          </a:prstGeom>
          <a:noFill/>
        </p:spPr>
        <p:txBody>
          <a:bodyPr wrap="square" rtlCol="0">
            <a:spAutoFit/>
          </a:bodyPr>
          <a:lstStyle/>
          <a:p>
            <a:r>
              <a:rPr lang="en-GB" sz="2400" b="1" dirty="0"/>
              <a:t>Let us look through some cherished memories</a:t>
            </a:r>
          </a:p>
        </p:txBody>
      </p:sp>
    </p:spTree>
    <p:extLst>
      <p:ext uri="{BB962C8B-B14F-4D97-AF65-F5344CB8AC3E}">
        <p14:creationId xmlns:p14="http://schemas.microsoft.com/office/powerpoint/2010/main" val="267907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000">
        <p15:prstTrans prst="curtains"/>
      </p:transition>
    </mc:Choice>
    <mc:Fallback xmlns="">
      <p:transition spd="slow" advClick="0"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0E69789-9797-4809-9729-053E26C74A34}"/>
              </a:ext>
            </a:extLst>
          </p:cNvPr>
          <p:cNvSpPr txBox="1"/>
          <p:nvPr/>
        </p:nvSpPr>
        <p:spPr>
          <a:xfrm>
            <a:off x="5354955" y="418641"/>
            <a:ext cx="5998840" cy="349613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3200" b="1" dirty="0">
                <a:latin typeface="+mj-lt"/>
                <a:ea typeface="+mj-ea"/>
                <a:cs typeface="+mj-cs"/>
              </a:rPr>
              <a:t>Cherished Memories </a:t>
            </a:r>
          </a:p>
          <a:p>
            <a:pPr algn="ctr">
              <a:lnSpc>
                <a:spcPct val="90000"/>
              </a:lnSpc>
              <a:spcBef>
                <a:spcPct val="0"/>
              </a:spcBef>
              <a:spcAft>
                <a:spcPts val="600"/>
              </a:spcAft>
            </a:pPr>
            <a:r>
              <a:rPr lang="en-US" sz="3200" b="1" dirty="0">
                <a:latin typeface="+mj-lt"/>
                <a:ea typeface="+mj-ea"/>
                <a:cs typeface="+mj-cs"/>
              </a:rPr>
              <a:t>Clare Ramsbottom</a:t>
            </a:r>
          </a:p>
          <a:p>
            <a:r>
              <a:rPr lang="en-GB" dirty="0"/>
              <a:t>Here’s a couple of  pictures of my hero, my grandad Tom Moriarty from the Royal Marine Commandos with his troupe in Burma during WW2.</a:t>
            </a:r>
          </a:p>
          <a:p>
            <a:r>
              <a:rPr lang="en-GB" dirty="0"/>
              <a:t>My grandad is top left 3</a:t>
            </a:r>
            <a:r>
              <a:rPr lang="en-GB" baseline="30000" dirty="0"/>
              <a:t>rd</a:t>
            </a:r>
            <a:r>
              <a:rPr lang="en-GB" dirty="0"/>
              <a:t> in.</a:t>
            </a:r>
          </a:p>
          <a:p>
            <a:r>
              <a:rPr lang="en-GB" dirty="0"/>
              <a:t> </a:t>
            </a:r>
          </a:p>
          <a:p>
            <a:r>
              <a:rPr lang="en-GB" dirty="0"/>
              <a:t>He lied about his age to join the Marines as he was underage, but he did it as he wanted to do his bit for Queen &amp; Country.</a:t>
            </a:r>
          </a:p>
          <a:p>
            <a:pPr>
              <a:lnSpc>
                <a:spcPct val="90000"/>
              </a:lnSpc>
              <a:spcBef>
                <a:spcPct val="0"/>
              </a:spcBef>
              <a:spcAft>
                <a:spcPts val="600"/>
              </a:spcAft>
            </a:pPr>
            <a:endParaRPr lang="en-US" sz="5200" dirty="0">
              <a:latin typeface="+mj-lt"/>
              <a:ea typeface="+mj-ea"/>
              <a:cs typeface="+mj-cs"/>
            </a:endParaRPr>
          </a:p>
          <a:p>
            <a:pPr>
              <a:lnSpc>
                <a:spcPct val="90000"/>
              </a:lnSpc>
              <a:spcBef>
                <a:spcPct val="0"/>
              </a:spcBef>
              <a:spcAft>
                <a:spcPts val="600"/>
              </a:spcAft>
            </a:pPr>
            <a:endParaRPr lang="en-US" sz="900" dirty="0">
              <a:latin typeface="+mj-lt"/>
              <a:ea typeface="+mj-ea"/>
              <a:cs typeface="+mj-cs"/>
            </a:endParaRPr>
          </a:p>
        </p:txBody>
      </p:sp>
      <p:pic>
        <p:nvPicPr>
          <p:cNvPr id="1026" name="id-0F137E46-8A31-41AE-AFBA-0CF53D1687FC" descr="Image.jpeg">
            <a:extLst>
              <a:ext uri="{FF2B5EF4-FFF2-40B4-BE49-F238E27FC236}">
                <a16:creationId xmlns:a16="http://schemas.microsoft.com/office/drawing/2014/main" id="{6A0606C2-F418-4FE6-AF7F-8AA898E5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41"/>
          <a:stretch/>
        </p:blipFill>
        <p:spPr bwMode="auto">
          <a:xfrm>
            <a:off x="20" y="0"/>
            <a:ext cx="4992985"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d-FF40F38C-B7EA-43CF-9766-52D1B7B34FEB" descr="Image.jpeg">
            <a:extLst>
              <a:ext uri="{FF2B5EF4-FFF2-40B4-BE49-F238E27FC236}">
                <a16:creationId xmlns:a16="http://schemas.microsoft.com/office/drawing/2014/main" id="{0636D8D0-E05E-43C9-B1EC-EC4A0EEC8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005" y="3133724"/>
            <a:ext cx="7195945" cy="257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The blood red poppy is racist' -How this country has gone mad">
            <a:extLst>
              <a:ext uri="{FF2B5EF4-FFF2-40B4-BE49-F238E27FC236}">
                <a16:creationId xmlns:a16="http://schemas.microsoft.com/office/drawing/2014/main" id="{4B0037D0-9DEF-4058-9E43-06AA508E6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004" y="5705016"/>
            <a:ext cx="7195946" cy="115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478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A920016-EC7D-4DC6-B7A3-E32F0455095A}"/>
              </a:ext>
            </a:extLst>
          </p:cNvPr>
          <p:cNvSpPr txBox="1"/>
          <p:nvPr/>
        </p:nvSpPr>
        <p:spPr>
          <a:xfrm>
            <a:off x="121186" y="-1228724"/>
            <a:ext cx="6746339" cy="764857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3200" b="1" dirty="0">
                <a:latin typeface="+mj-lt"/>
                <a:ea typeface="+mj-ea"/>
                <a:cs typeface="+mj-cs"/>
              </a:rPr>
              <a:t>Cherished Memories </a:t>
            </a:r>
          </a:p>
          <a:p>
            <a:pPr algn="ctr">
              <a:lnSpc>
                <a:spcPct val="90000"/>
              </a:lnSpc>
              <a:spcBef>
                <a:spcPct val="0"/>
              </a:spcBef>
              <a:spcAft>
                <a:spcPts val="600"/>
              </a:spcAft>
            </a:pPr>
            <a:r>
              <a:rPr lang="en-US" sz="3200" b="1" dirty="0">
                <a:latin typeface="+mj-lt"/>
                <a:ea typeface="+mj-ea"/>
                <a:cs typeface="+mj-cs"/>
              </a:rPr>
              <a:t> Jo Pritchard</a:t>
            </a:r>
          </a:p>
          <a:p>
            <a:r>
              <a:rPr lang="en-GB" sz="1900" dirty="0"/>
              <a:t>Two soldiers from the North East have been honoured at a special service in the Netherlands after remaining unidentified for more than 70 years. </a:t>
            </a:r>
          </a:p>
          <a:p>
            <a:endParaRPr lang="en-GB" sz="1900" dirty="0"/>
          </a:p>
          <a:p>
            <a:r>
              <a:rPr lang="en-GB" sz="1900" dirty="0"/>
              <a:t>Pte Harry Vasey from Durham and L/Cpl Raymond Halliday from Stockton, were killed during Operation Market Garden in </a:t>
            </a:r>
            <a:r>
              <a:rPr lang="en-GB" sz="1900" dirty="0" err="1"/>
              <a:t>Oosterbeek</a:t>
            </a:r>
            <a:r>
              <a:rPr lang="en-GB" sz="1900" dirty="0"/>
              <a:t> in 1944.</a:t>
            </a:r>
          </a:p>
          <a:p>
            <a:endParaRPr lang="en-GB" sz="1900" dirty="0"/>
          </a:p>
          <a:p>
            <a:r>
              <a:rPr lang="en-GB" sz="1900" dirty="0"/>
              <a:t>A rededication service was held at a military cemetery in Arnhem.</a:t>
            </a:r>
          </a:p>
          <a:p>
            <a:r>
              <a:rPr lang="en-GB" sz="1900" dirty="0"/>
              <a:t>Both men were part of the 1st Airborne Battalion, The Border Regiment, and were among six British servicemen killed in the military operation made famous in the film A Bridge Too Far.</a:t>
            </a:r>
          </a:p>
          <a:p>
            <a:endParaRPr lang="en-GB" sz="1900" dirty="0"/>
          </a:p>
          <a:p>
            <a:r>
              <a:rPr lang="en-GB" u="sng" dirty="0">
                <a:hlinkClick r:id="rId2"/>
              </a:rPr>
              <a:t>https://www.itv.com/news/tyne-tees/2016-07-15/family-of-ww2-war-hero-urged-to-get-in-touch-after-his-grave-is-found-70-years-on</a:t>
            </a:r>
            <a:endParaRPr lang="en-GB" dirty="0"/>
          </a:p>
          <a:p>
            <a:endParaRPr lang="en-GB" sz="1900" dirty="0"/>
          </a:p>
          <a:p>
            <a:pPr>
              <a:lnSpc>
                <a:spcPct val="90000"/>
              </a:lnSpc>
              <a:spcBef>
                <a:spcPct val="0"/>
              </a:spcBef>
              <a:spcAft>
                <a:spcPts val="600"/>
              </a:spcAft>
            </a:pPr>
            <a:endParaRPr lang="en-US" sz="3200" b="1" dirty="0">
              <a:latin typeface="+mj-lt"/>
              <a:ea typeface="+mj-ea"/>
              <a:cs typeface="+mj-cs"/>
            </a:endParaRPr>
          </a:p>
        </p:txBody>
      </p:sp>
      <p:pic>
        <p:nvPicPr>
          <p:cNvPr id="4" name="Picture 3">
            <a:extLst>
              <a:ext uri="{FF2B5EF4-FFF2-40B4-BE49-F238E27FC236}">
                <a16:creationId xmlns:a16="http://schemas.microsoft.com/office/drawing/2014/main" id="{AE2267D0-7DEA-4D87-9163-5E1A3EDB5A21}"/>
              </a:ext>
            </a:extLst>
          </p:cNvPr>
          <p:cNvPicPr>
            <a:picLocks noChangeAspect="1"/>
          </p:cNvPicPr>
          <p:nvPr/>
        </p:nvPicPr>
        <p:blipFill rotWithShape="1">
          <a:blip r:embed="rId3">
            <a:extLst>
              <a:ext uri="{28A0092B-C50C-407E-A947-70E740481C1C}">
                <a14:useLocalDpi xmlns:a14="http://schemas.microsoft.com/office/drawing/2010/main" val="0"/>
              </a:ext>
            </a:extLst>
          </a:blip>
          <a:srcRect l="22544" r="18544"/>
          <a:stretch/>
        </p:blipFill>
        <p:spPr>
          <a:xfrm>
            <a:off x="6867525" y="10"/>
            <a:ext cx="5324475" cy="6857990"/>
          </a:xfrm>
          <a:prstGeom prst="rect">
            <a:avLst/>
          </a:prstGeom>
        </p:spPr>
      </p:pic>
      <p:pic>
        <p:nvPicPr>
          <p:cNvPr id="3074" name="Picture 2" descr="The blood red poppy is racist' -How this country has gone mad">
            <a:extLst>
              <a:ext uri="{FF2B5EF4-FFF2-40B4-BE49-F238E27FC236}">
                <a16:creationId xmlns:a16="http://schemas.microsoft.com/office/drawing/2014/main" id="{3669698D-9D1C-446F-95A4-D92AF70CD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67375"/>
            <a:ext cx="6867525" cy="119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3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000">
        <p15:prstTrans prst="pageCurlDouble"/>
      </p:transition>
    </mc:Choice>
    <mc:Fallback xmlns="">
      <p:transition spd="slow" advClick="0" advTm="12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ysClr val="windowText" lastClr="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1052</Words>
  <Application>Microsoft Office PowerPoint</Application>
  <PresentationFormat>Widescreen</PresentationFormat>
  <Paragraphs>251</Paragraphs>
  <Slides>29</Slides>
  <Notes>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Aharoni</vt:lpstr>
      <vt:lpstr>Arial</vt:lpstr>
      <vt:lpstr>Calibri</vt:lpstr>
      <vt:lpstr>Calibri Light</vt:lpstr>
      <vt:lpstr>Century Gothic</vt:lpstr>
      <vt:lpstr>Futura LT Pro Medium</vt:lpstr>
      <vt:lpstr>Univers</vt:lpstr>
      <vt:lpstr>Office Theme</vt:lpstr>
      <vt:lpstr>Acrobat Document</vt:lpstr>
      <vt:lpstr>PowerPoint Presentation</vt:lpstr>
      <vt:lpstr>We will remember them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Scavenger Hunt</vt:lpstr>
      <vt:lpstr>Raffle</vt:lpstr>
      <vt:lpstr>Poppy Bear</vt:lpstr>
      <vt:lpstr>Our Very Own “Poppy”</vt:lpstr>
      <vt:lpstr>Target</vt:lpstr>
      <vt:lpstr>PowerPoint Presentation</vt:lpstr>
      <vt:lpstr>Thank you all for your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Clarke</dc:creator>
  <cp:lastModifiedBy>Nikki Bardsley</cp:lastModifiedBy>
  <cp:revision>34</cp:revision>
  <dcterms:created xsi:type="dcterms:W3CDTF">2020-11-05T17:46:39Z</dcterms:created>
  <dcterms:modified xsi:type="dcterms:W3CDTF">2020-11-18T10:30:47Z</dcterms:modified>
</cp:coreProperties>
</file>