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7" r:id="rId2"/>
    <p:sldId id="386" r:id="rId3"/>
    <p:sldId id="388" r:id="rId4"/>
    <p:sldId id="392" r:id="rId5"/>
    <p:sldId id="390" r:id="rId6"/>
    <p:sldId id="393" r:id="rId7"/>
    <p:sldId id="394" r:id="rId8"/>
    <p:sldId id="395" r:id="rId9"/>
    <p:sldId id="391" r:id="rId10"/>
    <p:sldId id="377" r:id="rId11"/>
    <p:sldId id="376" r:id="rId12"/>
  </p:sldIdLst>
  <p:sldSz cx="9144000" cy="5143500" type="screen16x9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orient="horz" pos="3060">
          <p15:clr>
            <a:srgbClr val="A4A3A4"/>
          </p15:clr>
        </p15:guide>
        <p15:guide id="3" orient="horz" pos="169">
          <p15:clr>
            <a:srgbClr val="A4A3A4"/>
          </p15:clr>
        </p15:guide>
        <p15:guide id="4" orient="horz" pos="2890">
          <p15:clr>
            <a:srgbClr val="A4A3A4"/>
          </p15:clr>
        </p15:guide>
        <p15:guide id="5" orient="horz">
          <p15:clr>
            <a:srgbClr val="A4A3A4"/>
          </p15:clr>
        </p15:guide>
        <p15:guide id="6" orient="horz" pos="622">
          <p15:clr>
            <a:srgbClr val="A4A3A4"/>
          </p15:clr>
        </p15:guide>
        <p15:guide id="7" orient="horz" pos="1575">
          <p15:clr>
            <a:srgbClr val="A4A3A4"/>
          </p15:clr>
        </p15:guide>
        <p15:guide id="8" orient="horz" pos="868">
          <p15:clr>
            <a:srgbClr val="A4A3A4"/>
          </p15:clr>
        </p15:guide>
        <p15:guide id="9" pos="2835">
          <p15:clr>
            <a:srgbClr val="A4A3A4"/>
          </p15:clr>
        </p15:guide>
        <p15:guide id="10" pos="5583">
          <p15:clr>
            <a:srgbClr val="A4A3A4"/>
          </p15:clr>
        </p15:guide>
        <p15:guide id="11" pos="158">
          <p15:clr>
            <a:srgbClr val="A4A3A4"/>
          </p15:clr>
        </p15:guide>
        <p15:guide id="12" pos="5012">
          <p15:clr>
            <a:srgbClr val="A4A3A4"/>
          </p15:clr>
        </p15:guide>
        <p15:guide id="13" pos="1651">
          <p15:clr>
            <a:srgbClr val="A4A3A4"/>
          </p15:clr>
        </p15:guide>
        <p15:guide id="14" pos="2744">
          <p15:clr>
            <a:srgbClr val="A4A3A4"/>
          </p15:clr>
        </p15:guide>
        <p15:guide id="15" pos="5465">
          <p15:clr>
            <a:srgbClr val="A4A3A4"/>
          </p15:clr>
        </p15:guide>
        <p15:guide id="16" pos="956">
          <p15:clr>
            <a:srgbClr val="A4A3A4"/>
          </p15:clr>
        </p15:guide>
        <p15:guide id="17" pos="2562">
          <p15:clr>
            <a:srgbClr val="A4A3A4"/>
          </p15:clr>
        </p15:guide>
        <p15:guide id="18" pos="325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2189" autoAdjust="0"/>
  </p:normalViewPr>
  <p:slideViewPr>
    <p:cSldViewPr showGuides="1">
      <p:cViewPr>
        <p:scale>
          <a:sx n="144" d="100"/>
          <a:sy n="144" d="100"/>
        </p:scale>
        <p:origin x="-72" y="-72"/>
      </p:cViewPr>
      <p:guideLst>
        <p:guide orient="horz" pos="1620"/>
        <p:guide orient="horz" pos="3060"/>
        <p:guide orient="horz" pos="169"/>
        <p:guide orient="horz" pos="2890"/>
        <p:guide orient="horz"/>
        <p:guide orient="horz" pos="622"/>
        <p:guide orient="horz" pos="1575"/>
        <p:guide orient="horz" pos="868"/>
        <p:guide pos="2835"/>
        <p:guide pos="5583"/>
        <p:guide pos="158"/>
        <p:guide pos="5012"/>
        <p:guide pos="1651"/>
        <p:guide pos="2744"/>
        <p:guide pos="5465"/>
        <p:guide pos="956"/>
        <p:guide pos="2562"/>
        <p:guide pos="32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orient="horz" pos="3132"/>
        <p:guide pos="2160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94642-5870-4C48-9010-6FBA1F6226C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E96B21E-FAB1-754D-82BF-EC537E2BCBE5}">
      <dgm:prSet phldrT="[Text]"/>
      <dgm:spPr/>
      <dgm:t>
        <a:bodyPr/>
        <a:lstStyle/>
        <a:p>
          <a:r>
            <a:rPr lang="en-GB" b="0" dirty="0" smtClean="0">
              <a:solidFill>
                <a:srgbClr val="FFFFFF"/>
              </a:solidFill>
            </a:rPr>
            <a:t>Management of work experience and the better embedding of </a:t>
          </a:r>
          <a:r>
            <a:rPr lang="en-GB" b="1" dirty="0" smtClean="0">
              <a:solidFill>
                <a:srgbClr val="FFFFFF"/>
              </a:solidFill>
            </a:rPr>
            <a:t>maths and English</a:t>
          </a:r>
        </a:p>
      </dgm:t>
    </dgm:pt>
    <dgm:pt modelId="{33715298-388F-FD41-B2ED-AA48AE89266F}" type="parTrans" cxnId="{24DB4559-D14F-1240-85C9-9CBE985349E8}">
      <dgm:prSet/>
      <dgm:spPr/>
      <dgm:t>
        <a:bodyPr/>
        <a:lstStyle/>
        <a:p>
          <a:endParaRPr lang="en-US"/>
        </a:p>
      </dgm:t>
    </dgm:pt>
    <dgm:pt modelId="{FC0B8A76-FC57-E64C-B18C-C157E54111E1}" type="sibTrans" cxnId="{24DB4559-D14F-1240-85C9-9CBE985349E8}">
      <dgm:prSet/>
      <dgm:spPr/>
      <dgm:t>
        <a:bodyPr/>
        <a:lstStyle/>
        <a:p>
          <a:endParaRPr lang="en-US" dirty="0"/>
        </a:p>
      </dgm:t>
    </dgm:pt>
    <dgm:pt modelId="{78325EC9-BF15-D94A-8E5D-2A7E6ACF043F}">
      <dgm:prSet phldrT="[Text]"/>
      <dgm:spPr/>
      <dgm:t>
        <a:bodyPr/>
        <a:lstStyle/>
        <a:p>
          <a:r>
            <a:rPr lang="en-GB" b="0" dirty="0" smtClean="0">
              <a:solidFill>
                <a:srgbClr val="FFFFFF"/>
              </a:solidFill>
            </a:rPr>
            <a:t>Raising the profile of </a:t>
          </a:r>
          <a:r>
            <a:rPr lang="en-GB" b="1" dirty="0" smtClean="0">
              <a:solidFill>
                <a:srgbClr val="FFFFFF"/>
              </a:solidFill>
            </a:rPr>
            <a:t>Calculation </a:t>
          </a:r>
          <a:r>
            <a:rPr lang="en-GB" b="0" dirty="0" smtClean="0">
              <a:solidFill>
                <a:srgbClr val="FFFFFF"/>
              </a:solidFill>
            </a:rPr>
            <a:t>and</a:t>
          </a:r>
          <a:r>
            <a:rPr lang="en-GB" b="1" dirty="0" smtClean="0">
              <a:solidFill>
                <a:srgbClr val="FFFFFF"/>
              </a:solidFill>
            </a:rPr>
            <a:t> Communication</a:t>
          </a:r>
          <a:endParaRPr lang="en-US" dirty="0">
            <a:solidFill>
              <a:srgbClr val="FFFFFF"/>
            </a:solidFill>
          </a:endParaRPr>
        </a:p>
      </dgm:t>
    </dgm:pt>
    <dgm:pt modelId="{D03A6E0A-39F2-1C49-82A7-3A1848AD330A}" type="parTrans" cxnId="{AA18FC8D-DE56-DD44-8385-A92BD49DE8EF}">
      <dgm:prSet/>
      <dgm:spPr/>
      <dgm:t>
        <a:bodyPr/>
        <a:lstStyle/>
        <a:p>
          <a:endParaRPr lang="en-US"/>
        </a:p>
      </dgm:t>
    </dgm:pt>
    <dgm:pt modelId="{62C60134-F4D7-DB41-B828-378CC88D0BC0}" type="sibTrans" cxnId="{AA18FC8D-DE56-DD44-8385-A92BD49DE8EF}">
      <dgm:prSet/>
      <dgm:spPr/>
      <dgm:t>
        <a:bodyPr/>
        <a:lstStyle/>
        <a:p>
          <a:endParaRPr lang="en-US" dirty="0"/>
        </a:p>
      </dgm:t>
    </dgm:pt>
    <dgm:pt modelId="{79AB4BE1-8022-D24A-B939-9D6E889598AD}">
      <dgm:prSet/>
      <dgm:spPr/>
      <dgm:t>
        <a:bodyPr/>
        <a:lstStyle/>
        <a:p>
          <a:r>
            <a:rPr lang="en-GB" b="0" dirty="0" smtClean="0">
              <a:solidFill>
                <a:srgbClr val="FFFFFF"/>
              </a:solidFill>
            </a:rPr>
            <a:t>Increasing the focus and importance of </a:t>
          </a:r>
          <a:r>
            <a:rPr lang="en-GB" b="1" dirty="0" smtClean="0">
              <a:solidFill>
                <a:srgbClr val="FFFFFF"/>
              </a:solidFill>
            </a:rPr>
            <a:t>Employability</a:t>
          </a:r>
          <a:r>
            <a:rPr lang="en-GB" b="0" dirty="0" smtClean="0">
              <a:solidFill>
                <a:srgbClr val="FFFFFF"/>
              </a:solidFill>
            </a:rPr>
            <a:t> and </a:t>
          </a:r>
          <a:r>
            <a:rPr lang="en-GB" b="1" dirty="0" smtClean="0">
              <a:solidFill>
                <a:srgbClr val="FFFFFF"/>
              </a:solidFill>
            </a:rPr>
            <a:t>Social Action</a:t>
          </a:r>
          <a:endParaRPr lang="en-US" dirty="0">
            <a:solidFill>
              <a:srgbClr val="FFFFFF"/>
            </a:solidFill>
          </a:endParaRPr>
        </a:p>
      </dgm:t>
    </dgm:pt>
    <dgm:pt modelId="{4A546D62-69C2-4D43-9BCD-F783524A5AB1}" type="parTrans" cxnId="{C4538427-F6A0-4042-B8DD-0A4166541343}">
      <dgm:prSet/>
      <dgm:spPr/>
      <dgm:t>
        <a:bodyPr/>
        <a:lstStyle/>
        <a:p>
          <a:endParaRPr lang="en-US"/>
        </a:p>
      </dgm:t>
    </dgm:pt>
    <dgm:pt modelId="{6F3DFFFF-2776-0348-940D-C5920566CF7A}" type="sibTrans" cxnId="{C4538427-F6A0-4042-B8DD-0A4166541343}">
      <dgm:prSet/>
      <dgm:spPr/>
      <dgm:t>
        <a:bodyPr/>
        <a:lstStyle/>
        <a:p>
          <a:endParaRPr lang="en-US"/>
        </a:p>
      </dgm:t>
    </dgm:pt>
    <dgm:pt modelId="{C03DA443-9F1D-4C47-BF83-D33E8EB8F6F1}" type="pres">
      <dgm:prSet presAssocID="{51994642-5870-4C48-9010-6FBA1F6226CA}" presName="Name0" presStyleCnt="0">
        <dgm:presLayoutVars>
          <dgm:dir/>
          <dgm:resizeHandles val="exact"/>
        </dgm:presLayoutVars>
      </dgm:prSet>
      <dgm:spPr/>
    </dgm:pt>
    <dgm:pt modelId="{C5C56EE0-9681-6943-B40B-D3431DC995DC}" type="pres">
      <dgm:prSet presAssocID="{5E96B21E-FAB1-754D-82BF-EC537E2BCBE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C1AC2-839D-C24B-960E-2CFFE472E44A}" type="pres">
      <dgm:prSet presAssocID="{FC0B8A76-FC57-E64C-B18C-C157E54111E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D699E07-4918-1E45-8BFA-2A4B581C4A64}" type="pres">
      <dgm:prSet presAssocID="{FC0B8A76-FC57-E64C-B18C-C157E54111E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8A2EB4F-4D05-5D4F-BC1E-A29D0178D5FB}" type="pres">
      <dgm:prSet presAssocID="{78325EC9-BF15-D94A-8E5D-2A7E6ACF043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3FE078-B256-7644-9D72-E9B418ADF7F6}" type="pres">
      <dgm:prSet presAssocID="{62C60134-F4D7-DB41-B828-378CC88D0BC0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940E5A9-9B7B-E040-AADA-9BD8CB518E0C}" type="pres">
      <dgm:prSet presAssocID="{62C60134-F4D7-DB41-B828-378CC88D0BC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BDF0258-7886-434F-B2E2-BEF231FD8B89}" type="pres">
      <dgm:prSet presAssocID="{79AB4BE1-8022-D24A-B939-9D6E889598A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538427-F6A0-4042-B8DD-0A4166541343}" srcId="{51994642-5870-4C48-9010-6FBA1F6226CA}" destId="{79AB4BE1-8022-D24A-B939-9D6E889598AD}" srcOrd="2" destOrd="0" parTransId="{4A546D62-69C2-4D43-9BCD-F783524A5AB1}" sibTransId="{6F3DFFFF-2776-0348-940D-C5920566CF7A}"/>
    <dgm:cxn modelId="{92579129-9300-42EF-9926-121C49C86598}" type="presOf" srcId="{51994642-5870-4C48-9010-6FBA1F6226CA}" destId="{C03DA443-9F1D-4C47-BF83-D33E8EB8F6F1}" srcOrd="0" destOrd="0" presId="urn:microsoft.com/office/officeart/2005/8/layout/process1"/>
    <dgm:cxn modelId="{36DBFA3F-9FE9-4185-9287-01B3112B2774}" type="presOf" srcId="{62C60134-F4D7-DB41-B828-378CC88D0BC0}" destId="{343FE078-B256-7644-9D72-E9B418ADF7F6}" srcOrd="0" destOrd="0" presId="urn:microsoft.com/office/officeart/2005/8/layout/process1"/>
    <dgm:cxn modelId="{AA18FC8D-DE56-DD44-8385-A92BD49DE8EF}" srcId="{51994642-5870-4C48-9010-6FBA1F6226CA}" destId="{78325EC9-BF15-D94A-8E5D-2A7E6ACF043F}" srcOrd="1" destOrd="0" parTransId="{D03A6E0A-39F2-1C49-82A7-3A1848AD330A}" sibTransId="{62C60134-F4D7-DB41-B828-378CC88D0BC0}"/>
    <dgm:cxn modelId="{0FFEC8F9-1DD3-4DF3-9510-BBE41EBD293C}" type="presOf" srcId="{62C60134-F4D7-DB41-B828-378CC88D0BC0}" destId="{0940E5A9-9B7B-E040-AADA-9BD8CB518E0C}" srcOrd="1" destOrd="0" presId="urn:microsoft.com/office/officeart/2005/8/layout/process1"/>
    <dgm:cxn modelId="{183A0E89-8AAC-4BDB-964E-D74AA9D59FA2}" type="presOf" srcId="{79AB4BE1-8022-D24A-B939-9D6E889598AD}" destId="{EBDF0258-7886-434F-B2E2-BEF231FD8B89}" srcOrd="0" destOrd="0" presId="urn:microsoft.com/office/officeart/2005/8/layout/process1"/>
    <dgm:cxn modelId="{24DB4559-D14F-1240-85C9-9CBE985349E8}" srcId="{51994642-5870-4C48-9010-6FBA1F6226CA}" destId="{5E96B21E-FAB1-754D-82BF-EC537E2BCBE5}" srcOrd="0" destOrd="0" parTransId="{33715298-388F-FD41-B2ED-AA48AE89266F}" sibTransId="{FC0B8A76-FC57-E64C-B18C-C157E54111E1}"/>
    <dgm:cxn modelId="{A026A6ED-FBC9-44A4-BA9E-D6C9CBEDADC4}" type="presOf" srcId="{78325EC9-BF15-D94A-8E5D-2A7E6ACF043F}" destId="{98A2EB4F-4D05-5D4F-BC1E-A29D0178D5FB}" srcOrd="0" destOrd="0" presId="urn:microsoft.com/office/officeart/2005/8/layout/process1"/>
    <dgm:cxn modelId="{A4B94DF4-B6BE-46A9-9043-21E458166909}" type="presOf" srcId="{FC0B8A76-FC57-E64C-B18C-C157E54111E1}" destId="{8ACC1AC2-839D-C24B-960E-2CFFE472E44A}" srcOrd="0" destOrd="0" presId="urn:microsoft.com/office/officeart/2005/8/layout/process1"/>
    <dgm:cxn modelId="{40719965-F700-441E-A28F-9E1EA9D22965}" type="presOf" srcId="{5E96B21E-FAB1-754D-82BF-EC537E2BCBE5}" destId="{C5C56EE0-9681-6943-B40B-D3431DC995DC}" srcOrd="0" destOrd="0" presId="urn:microsoft.com/office/officeart/2005/8/layout/process1"/>
    <dgm:cxn modelId="{A7D58CF2-E9CC-4A1E-AB86-004AAF2DFA22}" type="presOf" srcId="{FC0B8A76-FC57-E64C-B18C-C157E54111E1}" destId="{CD699E07-4918-1E45-8BFA-2A4B581C4A64}" srcOrd="1" destOrd="0" presId="urn:microsoft.com/office/officeart/2005/8/layout/process1"/>
    <dgm:cxn modelId="{D1226942-7807-4B0A-A76C-777D9CC5E289}" type="presParOf" srcId="{C03DA443-9F1D-4C47-BF83-D33E8EB8F6F1}" destId="{C5C56EE0-9681-6943-B40B-D3431DC995DC}" srcOrd="0" destOrd="0" presId="urn:microsoft.com/office/officeart/2005/8/layout/process1"/>
    <dgm:cxn modelId="{A72D816B-B60A-41E1-A4ED-E357D9201BCE}" type="presParOf" srcId="{C03DA443-9F1D-4C47-BF83-D33E8EB8F6F1}" destId="{8ACC1AC2-839D-C24B-960E-2CFFE472E44A}" srcOrd="1" destOrd="0" presId="urn:microsoft.com/office/officeart/2005/8/layout/process1"/>
    <dgm:cxn modelId="{B5871D67-8054-49B0-8965-691427F7AA13}" type="presParOf" srcId="{8ACC1AC2-839D-C24B-960E-2CFFE472E44A}" destId="{CD699E07-4918-1E45-8BFA-2A4B581C4A64}" srcOrd="0" destOrd="0" presId="urn:microsoft.com/office/officeart/2005/8/layout/process1"/>
    <dgm:cxn modelId="{1365F656-10C5-472D-8487-F58335947591}" type="presParOf" srcId="{C03DA443-9F1D-4C47-BF83-D33E8EB8F6F1}" destId="{98A2EB4F-4D05-5D4F-BC1E-A29D0178D5FB}" srcOrd="2" destOrd="0" presId="urn:microsoft.com/office/officeart/2005/8/layout/process1"/>
    <dgm:cxn modelId="{A24461B1-93FB-470E-A77B-4DB15F56DCA0}" type="presParOf" srcId="{C03DA443-9F1D-4C47-BF83-D33E8EB8F6F1}" destId="{343FE078-B256-7644-9D72-E9B418ADF7F6}" srcOrd="3" destOrd="0" presId="urn:microsoft.com/office/officeart/2005/8/layout/process1"/>
    <dgm:cxn modelId="{3673FD05-E753-4592-9FF9-4CB53E557BB8}" type="presParOf" srcId="{343FE078-B256-7644-9D72-E9B418ADF7F6}" destId="{0940E5A9-9B7B-E040-AADA-9BD8CB518E0C}" srcOrd="0" destOrd="0" presId="urn:microsoft.com/office/officeart/2005/8/layout/process1"/>
    <dgm:cxn modelId="{76F3E5EA-0208-4F81-A4DF-89A8C218A4C6}" type="presParOf" srcId="{C03DA443-9F1D-4C47-BF83-D33E8EB8F6F1}" destId="{EBDF0258-7886-434F-B2E2-BEF231FD8B8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7CB51D-DCC0-B445-B14A-23C97C129072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B4650A-2F24-6341-8031-611EBCA99C91}">
      <dgm:prSet/>
      <dgm:spPr/>
      <dgm:t>
        <a:bodyPr/>
        <a:lstStyle/>
        <a:p>
          <a:pPr rtl="0"/>
          <a:r>
            <a:rPr lang="en-GB" b="1" dirty="0" smtClean="0"/>
            <a:t> Level 2</a:t>
          </a:r>
          <a:endParaRPr lang="en-GB" b="1" dirty="0"/>
        </a:p>
      </dgm:t>
    </dgm:pt>
    <dgm:pt modelId="{A7494417-122D-4142-8645-12734AC2E792}" type="parTrans" cxnId="{383D7F03-FC76-1E43-B130-42BAEBDF0A0E}">
      <dgm:prSet/>
      <dgm:spPr/>
      <dgm:t>
        <a:bodyPr/>
        <a:lstStyle/>
        <a:p>
          <a:endParaRPr lang="en-US"/>
        </a:p>
      </dgm:t>
    </dgm:pt>
    <dgm:pt modelId="{AB329B28-D37F-F14D-8C51-6B08843E34D0}" type="sibTrans" cxnId="{383D7F03-FC76-1E43-B130-42BAEBDF0A0E}">
      <dgm:prSet/>
      <dgm:spPr/>
      <dgm:t>
        <a:bodyPr/>
        <a:lstStyle/>
        <a:p>
          <a:endParaRPr lang="en-US"/>
        </a:p>
      </dgm:t>
    </dgm:pt>
    <dgm:pt modelId="{DC626069-7A24-9E41-A956-994285DC3F44}">
      <dgm:prSet/>
      <dgm:spPr/>
      <dgm:t>
        <a:bodyPr/>
        <a:lstStyle/>
        <a:p>
          <a:pPr rtl="0"/>
          <a:r>
            <a:rPr lang="en-GB" b="1" dirty="0" smtClean="0"/>
            <a:t>Barber</a:t>
          </a:r>
          <a:endParaRPr lang="en-GB" b="1" dirty="0"/>
        </a:p>
      </dgm:t>
    </dgm:pt>
    <dgm:pt modelId="{51D874C8-B406-414A-908C-A8040DAD9791}" type="parTrans" cxnId="{B6C7A861-5B9F-6246-A2B0-D04F2BA9D6AC}">
      <dgm:prSet/>
      <dgm:spPr/>
      <dgm:t>
        <a:bodyPr/>
        <a:lstStyle/>
        <a:p>
          <a:endParaRPr lang="en-US"/>
        </a:p>
      </dgm:t>
    </dgm:pt>
    <dgm:pt modelId="{850CEDB0-FF42-0E4B-9EDE-4C6165CD224E}" type="sibTrans" cxnId="{B6C7A861-5B9F-6246-A2B0-D04F2BA9D6AC}">
      <dgm:prSet/>
      <dgm:spPr/>
      <dgm:t>
        <a:bodyPr/>
        <a:lstStyle/>
        <a:p>
          <a:endParaRPr lang="en-US"/>
        </a:p>
      </dgm:t>
    </dgm:pt>
    <dgm:pt modelId="{DA6210C9-EFC9-D94A-91B7-4109971B76A8}">
      <dgm:prSet/>
      <dgm:spPr/>
      <dgm:t>
        <a:bodyPr/>
        <a:lstStyle/>
        <a:p>
          <a:pPr rtl="0"/>
          <a:r>
            <a:rPr lang="en-GB" b="1" dirty="0" smtClean="0"/>
            <a:t>Level 1</a:t>
          </a:r>
          <a:endParaRPr lang="en-GB" b="1" dirty="0"/>
        </a:p>
      </dgm:t>
    </dgm:pt>
    <dgm:pt modelId="{46689F15-B812-7742-B2EF-D07A44850C70}" type="parTrans" cxnId="{AE2C04DC-0749-684C-A0BD-57E33FACD470}">
      <dgm:prSet/>
      <dgm:spPr/>
      <dgm:t>
        <a:bodyPr/>
        <a:lstStyle/>
        <a:p>
          <a:endParaRPr lang="en-US"/>
        </a:p>
      </dgm:t>
    </dgm:pt>
    <dgm:pt modelId="{829F0986-B6E6-8748-AEFD-225715B6DCB4}" type="sibTrans" cxnId="{AE2C04DC-0749-684C-A0BD-57E33FACD470}">
      <dgm:prSet/>
      <dgm:spPr/>
      <dgm:t>
        <a:bodyPr/>
        <a:lstStyle/>
        <a:p>
          <a:endParaRPr lang="en-US"/>
        </a:p>
      </dgm:t>
    </dgm:pt>
    <dgm:pt modelId="{A89CAD38-F72A-924E-8117-BB2729904764}">
      <dgm:prSet/>
      <dgm:spPr/>
      <dgm:t>
        <a:bodyPr/>
        <a:lstStyle/>
        <a:p>
          <a:pPr rtl="0"/>
          <a:r>
            <a:rPr lang="en-GB" b="1" dirty="0" smtClean="0"/>
            <a:t>Arable Farming</a:t>
          </a:r>
          <a:endParaRPr lang="en-GB" b="1" dirty="0"/>
        </a:p>
      </dgm:t>
    </dgm:pt>
    <dgm:pt modelId="{B78842FA-8011-5C49-92B4-3D1D159E1ED1}" type="parTrans" cxnId="{3DC9593A-BB41-4F44-8D38-270D2F0D435C}">
      <dgm:prSet/>
      <dgm:spPr/>
      <dgm:t>
        <a:bodyPr/>
        <a:lstStyle/>
        <a:p>
          <a:endParaRPr lang="en-US"/>
        </a:p>
      </dgm:t>
    </dgm:pt>
    <dgm:pt modelId="{FFD67BD0-ED30-D849-8149-F39FDDF3FC46}" type="sibTrans" cxnId="{3DC9593A-BB41-4F44-8D38-270D2F0D435C}">
      <dgm:prSet/>
      <dgm:spPr/>
      <dgm:t>
        <a:bodyPr/>
        <a:lstStyle/>
        <a:p>
          <a:endParaRPr lang="en-US"/>
        </a:p>
      </dgm:t>
    </dgm:pt>
    <dgm:pt modelId="{2EF17C04-7E09-9041-8083-5148EA010775}">
      <dgm:prSet/>
      <dgm:spPr/>
      <dgm:t>
        <a:bodyPr/>
        <a:lstStyle/>
        <a:p>
          <a:pPr rtl="0"/>
          <a:r>
            <a:rPr lang="en-GB" b="1" dirty="0" smtClean="0"/>
            <a:t>Hospitality team member</a:t>
          </a:r>
          <a:endParaRPr lang="en-GB" b="1" dirty="0"/>
        </a:p>
      </dgm:t>
    </dgm:pt>
    <dgm:pt modelId="{5F470203-C404-8941-BE48-FF61D455B9C9}" type="parTrans" cxnId="{5A9A2592-2A78-C240-ADC8-455E329370EB}">
      <dgm:prSet/>
      <dgm:spPr/>
      <dgm:t>
        <a:bodyPr/>
        <a:lstStyle/>
        <a:p>
          <a:endParaRPr lang="en-US"/>
        </a:p>
      </dgm:t>
    </dgm:pt>
    <dgm:pt modelId="{CC6351E8-1EB6-8E48-83C3-54ACA153DC2D}" type="sibTrans" cxnId="{5A9A2592-2A78-C240-ADC8-455E329370EB}">
      <dgm:prSet/>
      <dgm:spPr/>
      <dgm:t>
        <a:bodyPr/>
        <a:lstStyle/>
        <a:p>
          <a:endParaRPr lang="en-US"/>
        </a:p>
      </dgm:t>
    </dgm:pt>
    <dgm:pt modelId="{61942C6D-708B-0840-8D21-D6E32939E681}">
      <dgm:prSet/>
      <dgm:spPr/>
      <dgm:t>
        <a:bodyPr/>
        <a:lstStyle/>
        <a:p>
          <a:pPr rtl="0"/>
          <a:r>
            <a:rPr lang="en-GB" b="1" dirty="0" smtClean="0"/>
            <a:t>Childcare</a:t>
          </a:r>
          <a:endParaRPr lang="en-GB" b="1" dirty="0"/>
        </a:p>
      </dgm:t>
    </dgm:pt>
    <dgm:pt modelId="{31EEDE60-5EA7-BC4C-AFD7-077E5B7926F3}" type="parTrans" cxnId="{75FD662F-D42E-5C4F-90F5-6CBD3E4D7A7A}">
      <dgm:prSet/>
      <dgm:spPr/>
      <dgm:t>
        <a:bodyPr/>
        <a:lstStyle/>
        <a:p>
          <a:endParaRPr lang="en-US"/>
        </a:p>
      </dgm:t>
    </dgm:pt>
    <dgm:pt modelId="{C22FEC55-777E-1447-8178-61A14441104E}" type="sibTrans" cxnId="{75FD662F-D42E-5C4F-90F5-6CBD3E4D7A7A}">
      <dgm:prSet/>
      <dgm:spPr/>
      <dgm:t>
        <a:bodyPr/>
        <a:lstStyle/>
        <a:p>
          <a:endParaRPr lang="en-US"/>
        </a:p>
      </dgm:t>
    </dgm:pt>
    <dgm:pt modelId="{528F89CF-3E1E-324C-A780-4F501E51D984}">
      <dgm:prSet/>
      <dgm:spPr/>
      <dgm:t>
        <a:bodyPr/>
        <a:lstStyle/>
        <a:p>
          <a:pPr rtl="0"/>
          <a:r>
            <a:rPr lang="en-GB" b="1" dirty="0" smtClean="0"/>
            <a:t>Woodland skills</a:t>
          </a:r>
          <a:endParaRPr lang="en-GB" b="1" dirty="0"/>
        </a:p>
      </dgm:t>
    </dgm:pt>
    <dgm:pt modelId="{CB66B9A6-B5CF-7C44-887B-302AE632E379}" type="parTrans" cxnId="{0DEB6F05-7F06-5F4B-AEF2-577205E6DC5A}">
      <dgm:prSet/>
      <dgm:spPr/>
      <dgm:t>
        <a:bodyPr/>
        <a:lstStyle/>
        <a:p>
          <a:endParaRPr lang="en-US"/>
        </a:p>
      </dgm:t>
    </dgm:pt>
    <dgm:pt modelId="{581A0C7C-364F-BD4C-BB8A-432677515477}" type="sibTrans" cxnId="{0DEB6F05-7F06-5F4B-AEF2-577205E6DC5A}">
      <dgm:prSet/>
      <dgm:spPr/>
      <dgm:t>
        <a:bodyPr/>
        <a:lstStyle/>
        <a:p>
          <a:endParaRPr lang="en-US"/>
        </a:p>
      </dgm:t>
    </dgm:pt>
    <dgm:pt modelId="{7324FFA6-F0D8-634D-945F-44773F57D005}" type="pres">
      <dgm:prSet presAssocID="{937CB51D-DCC0-B445-B14A-23C97C12907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56B968-111C-5047-9653-FCB0FE93B8E1}" type="pres">
      <dgm:prSet presAssocID="{3FB4650A-2F24-6341-8031-611EBCA99C91}" presName="dummy" presStyleCnt="0"/>
      <dgm:spPr/>
    </dgm:pt>
    <dgm:pt modelId="{0ED05A6F-E00C-4044-A2D4-5F10AFFD2AA8}" type="pres">
      <dgm:prSet presAssocID="{3FB4650A-2F24-6341-8031-611EBCA99C91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BB0EF-5A5C-A240-99E8-156835892AC5}" type="pres">
      <dgm:prSet presAssocID="{AB329B28-D37F-F14D-8C51-6B08843E34D0}" presName="sibTrans" presStyleLbl="node1" presStyleIdx="0" presStyleCnt="2"/>
      <dgm:spPr/>
      <dgm:t>
        <a:bodyPr/>
        <a:lstStyle/>
        <a:p>
          <a:endParaRPr lang="en-US"/>
        </a:p>
      </dgm:t>
    </dgm:pt>
    <dgm:pt modelId="{77577F20-C783-3049-A728-734500F2E511}" type="pres">
      <dgm:prSet presAssocID="{DA6210C9-EFC9-D94A-91B7-4109971B76A8}" presName="dummy" presStyleCnt="0"/>
      <dgm:spPr/>
    </dgm:pt>
    <dgm:pt modelId="{1833FBD4-8948-D043-A55B-7004C955B282}" type="pres">
      <dgm:prSet presAssocID="{DA6210C9-EFC9-D94A-91B7-4109971B76A8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C77F2-8C48-2E4E-9D12-B665C733F2B1}" type="pres">
      <dgm:prSet presAssocID="{829F0986-B6E6-8748-AEFD-225715B6DCB4}" presName="sibTrans" presStyleLbl="node1" presStyleIdx="1" presStyleCnt="2"/>
      <dgm:spPr/>
      <dgm:t>
        <a:bodyPr/>
        <a:lstStyle/>
        <a:p>
          <a:endParaRPr lang="en-GB"/>
        </a:p>
      </dgm:t>
    </dgm:pt>
  </dgm:ptLst>
  <dgm:cxnLst>
    <dgm:cxn modelId="{1DCF257C-45A0-45CF-B4EA-6041AC8ABE32}" type="presOf" srcId="{61942C6D-708B-0840-8D21-D6E32939E681}" destId="{1833FBD4-8948-D043-A55B-7004C955B282}" srcOrd="0" destOrd="2" presId="urn:microsoft.com/office/officeart/2005/8/layout/cycle1"/>
    <dgm:cxn modelId="{B6C7A861-5B9F-6246-A2B0-D04F2BA9D6AC}" srcId="{3FB4650A-2F24-6341-8031-611EBCA99C91}" destId="{DC626069-7A24-9E41-A956-994285DC3F44}" srcOrd="1" destOrd="0" parTransId="{51D874C8-B406-414A-908C-A8040DAD9791}" sibTransId="{850CEDB0-FF42-0E4B-9EDE-4C6165CD224E}"/>
    <dgm:cxn modelId="{E7CC1DEB-E5F6-4F9A-B2C1-485F4ECBB02C}" type="presOf" srcId="{A89CAD38-F72A-924E-8117-BB2729904764}" destId="{0ED05A6F-E00C-4044-A2D4-5F10AFFD2AA8}" srcOrd="0" destOrd="1" presId="urn:microsoft.com/office/officeart/2005/8/layout/cycle1"/>
    <dgm:cxn modelId="{75FD662F-D42E-5C4F-90F5-6CBD3E4D7A7A}" srcId="{DA6210C9-EFC9-D94A-91B7-4109971B76A8}" destId="{61942C6D-708B-0840-8D21-D6E32939E681}" srcOrd="1" destOrd="0" parTransId="{31EEDE60-5EA7-BC4C-AFD7-077E5B7926F3}" sibTransId="{C22FEC55-777E-1447-8178-61A14441104E}"/>
    <dgm:cxn modelId="{5A9A2592-2A78-C240-ADC8-455E329370EB}" srcId="{DA6210C9-EFC9-D94A-91B7-4109971B76A8}" destId="{2EF17C04-7E09-9041-8083-5148EA010775}" srcOrd="0" destOrd="0" parTransId="{5F470203-C404-8941-BE48-FF61D455B9C9}" sibTransId="{CC6351E8-1EB6-8E48-83C3-54ACA153DC2D}"/>
    <dgm:cxn modelId="{FBCEAE52-2C60-45A9-ABA7-3A57BBC5125D}" type="presOf" srcId="{3FB4650A-2F24-6341-8031-611EBCA99C91}" destId="{0ED05A6F-E00C-4044-A2D4-5F10AFFD2AA8}" srcOrd="0" destOrd="0" presId="urn:microsoft.com/office/officeart/2005/8/layout/cycle1"/>
    <dgm:cxn modelId="{16EE2C0D-35C2-418F-AAC4-5580E6787673}" type="presOf" srcId="{937CB51D-DCC0-B445-B14A-23C97C129072}" destId="{7324FFA6-F0D8-634D-945F-44773F57D005}" srcOrd="0" destOrd="0" presId="urn:microsoft.com/office/officeart/2005/8/layout/cycle1"/>
    <dgm:cxn modelId="{0DEB6F05-7F06-5F4B-AEF2-577205E6DC5A}" srcId="{DA6210C9-EFC9-D94A-91B7-4109971B76A8}" destId="{528F89CF-3E1E-324C-A780-4F501E51D984}" srcOrd="2" destOrd="0" parTransId="{CB66B9A6-B5CF-7C44-887B-302AE632E379}" sibTransId="{581A0C7C-364F-BD4C-BB8A-432677515477}"/>
    <dgm:cxn modelId="{383D7F03-FC76-1E43-B130-42BAEBDF0A0E}" srcId="{937CB51D-DCC0-B445-B14A-23C97C129072}" destId="{3FB4650A-2F24-6341-8031-611EBCA99C91}" srcOrd="0" destOrd="0" parTransId="{A7494417-122D-4142-8645-12734AC2E792}" sibTransId="{AB329B28-D37F-F14D-8C51-6B08843E34D0}"/>
    <dgm:cxn modelId="{4692256F-AB23-4E7B-918A-939EB88EE866}" type="presOf" srcId="{2EF17C04-7E09-9041-8083-5148EA010775}" destId="{1833FBD4-8948-D043-A55B-7004C955B282}" srcOrd="0" destOrd="1" presId="urn:microsoft.com/office/officeart/2005/8/layout/cycle1"/>
    <dgm:cxn modelId="{74B5053D-2CB0-4C17-865C-58EAE643670C}" type="presOf" srcId="{829F0986-B6E6-8748-AEFD-225715B6DCB4}" destId="{A0AC77F2-8C48-2E4E-9D12-B665C733F2B1}" srcOrd="0" destOrd="0" presId="urn:microsoft.com/office/officeart/2005/8/layout/cycle1"/>
    <dgm:cxn modelId="{86D8059B-8D98-4826-9B50-DCBC601C568B}" type="presOf" srcId="{DA6210C9-EFC9-D94A-91B7-4109971B76A8}" destId="{1833FBD4-8948-D043-A55B-7004C955B282}" srcOrd="0" destOrd="0" presId="urn:microsoft.com/office/officeart/2005/8/layout/cycle1"/>
    <dgm:cxn modelId="{3DC9593A-BB41-4F44-8D38-270D2F0D435C}" srcId="{3FB4650A-2F24-6341-8031-611EBCA99C91}" destId="{A89CAD38-F72A-924E-8117-BB2729904764}" srcOrd="0" destOrd="0" parTransId="{B78842FA-8011-5C49-92B4-3D1D159E1ED1}" sibTransId="{FFD67BD0-ED30-D849-8149-F39FDDF3FC46}"/>
    <dgm:cxn modelId="{AE2C04DC-0749-684C-A0BD-57E33FACD470}" srcId="{937CB51D-DCC0-B445-B14A-23C97C129072}" destId="{DA6210C9-EFC9-D94A-91B7-4109971B76A8}" srcOrd="1" destOrd="0" parTransId="{46689F15-B812-7742-B2EF-D07A44850C70}" sibTransId="{829F0986-B6E6-8748-AEFD-225715B6DCB4}"/>
    <dgm:cxn modelId="{A732F673-C346-48EE-9622-1E6205D06BCF}" type="presOf" srcId="{528F89CF-3E1E-324C-A780-4F501E51D984}" destId="{1833FBD4-8948-D043-A55B-7004C955B282}" srcOrd="0" destOrd="3" presId="urn:microsoft.com/office/officeart/2005/8/layout/cycle1"/>
    <dgm:cxn modelId="{451B5B67-6EEA-4665-8E74-4E8F978FB205}" type="presOf" srcId="{DC626069-7A24-9E41-A956-994285DC3F44}" destId="{0ED05A6F-E00C-4044-A2D4-5F10AFFD2AA8}" srcOrd="0" destOrd="2" presId="urn:microsoft.com/office/officeart/2005/8/layout/cycle1"/>
    <dgm:cxn modelId="{292807DF-7CAA-495D-B0D1-0CE4EC90554E}" type="presOf" srcId="{AB329B28-D37F-F14D-8C51-6B08843E34D0}" destId="{393BB0EF-5A5C-A240-99E8-156835892AC5}" srcOrd="0" destOrd="0" presId="urn:microsoft.com/office/officeart/2005/8/layout/cycle1"/>
    <dgm:cxn modelId="{AEEDB87F-FDCE-46C7-9822-0456E2F06F0C}" type="presParOf" srcId="{7324FFA6-F0D8-634D-945F-44773F57D005}" destId="{8C56B968-111C-5047-9653-FCB0FE93B8E1}" srcOrd="0" destOrd="0" presId="urn:microsoft.com/office/officeart/2005/8/layout/cycle1"/>
    <dgm:cxn modelId="{F8D6E97C-A90F-4A4C-A89C-7CF572253AEF}" type="presParOf" srcId="{7324FFA6-F0D8-634D-945F-44773F57D005}" destId="{0ED05A6F-E00C-4044-A2D4-5F10AFFD2AA8}" srcOrd="1" destOrd="0" presId="urn:microsoft.com/office/officeart/2005/8/layout/cycle1"/>
    <dgm:cxn modelId="{86FDF852-3B18-42C1-B947-E08F58385F67}" type="presParOf" srcId="{7324FFA6-F0D8-634D-945F-44773F57D005}" destId="{393BB0EF-5A5C-A240-99E8-156835892AC5}" srcOrd="2" destOrd="0" presId="urn:microsoft.com/office/officeart/2005/8/layout/cycle1"/>
    <dgm:cxn modelId="{3B88B0AB-7CDC-43B7-865C-EE7F3565ED03}" type="presParOf" srcId="{7324FFA6-F0D8-634D-945F-44773F57D005}" destId="{77577F20-C783-3049-A728-734500F2E511}" srcOrd="3" destOrd="0" presId="urn:microsoft.com/office/officeart/2005/8/layout/cycle1"/>
    <dgm:cxn modelId="{1C9324C9-FD9D-4232-808D-B407B29931D3}" type="presParOf" srcId="{7324FFA6-F0D8-634D-945F-44773F57D005}" destId="{1833FBD4-8948-D043-A55B-7004C955B282}" srcOrd="4" destOrd="0" presId="urn:microsoft.com/office/officeart/2005/8/layout/cycle1"/>
    <dgm:cxn modelId="{4F8551DC-30FF-43ED-AC12-E3EABA72E9F3}" type="presParOf" srcId="{7324FFA6-F0D8-634D-945F-44773F57D005}" destId="{A0AC77F2-8C48-2E4E-9D12-B665C733F2B1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6B5E13-CEAE-ED46-94A2-C0CDB32EE2D8}" type="doc">
      <dgm:prSet loTypeId="urn:microsoft.com/office/officeart/2009/layout/Reverse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496DD2-A347-0349-8239-306E2A38D503}">
      <dgm:prSet custT="1"/>
      <dgm:spPr/>
      <dgm:t>
        <a:bodyPr/>
        <a:lstStyle/>
        <a:p>
          <a:pPr rtl="0"/>
          <a:r>
            <a:rPr lang="en-GB" sz="1800" dirty="0" smtClean="0"/>
            <a:t>Request from London College Principal</a:t>
          </a:r>
        </a:p>
      </dgm:t>
    </dgm:pt>
    <dgm:pt modelId="{52F3B09B-F4E9-9A43-B06B-C6FC7F680776}" type="parTrans" cxnId="{BA6B4EC3-2958-0A4B-9C5B-E6D5EEB91DB9}">
      <dgm:prSet/>
      <dgm:spPr/>
      <dgm:t>
        <a:bodyPr/>
        <a:lstStyle/>
        <a:p>
          <a:endParaRPr lang="en-US"/>
        </a:p>
      </dgm:t>
    </dgm:pt>
    <dgm:pt modelId="{95CF78CF-351F-454E-838D-BE8E9154FF34}" type="sibTrans" cxnId="{BA6B4EC3-2958-0A4B-9C5B-E6D5EEB91DB9}">
      <dgm:prSet/>
      <dgm:spPr/>
      <dgm:t>
        <a:bodyPr/>
        <a:lstStyle/>
        <a:p>
          <a:endParaRPr lang="en-US"/>
        </a:p>
      </dgm:t>
    </dgm:pt>
    <dgm:pt modelId="{C8184FF2-276F-264F-8286-155FBBD2E227}">
      <dgm:prSet custT="1"/>
      <dgm:spPr/>
      <dgm:t>
        <a:bodyPr/>
        <a:lstStyle/>
        <a:p>
          <a:pPr rtl="0"/>
          <a:r>
            <a:rPr lang="en-GB" sz="1800" dirty="0" smtClean="0"/>
            <a:t>Technical route Hospitality and Catering</a:t>
          </a:r>
        </a:p>
      </dgm:t>
    </dgm:pt>
    <dgm:pt modelId="{B8FB77C5-AB94-8D47-873C-C606B8B7850C}" type="parTrans" cxnId="{A4383E94-648C-3E44-BBBD-C14DE7FD52F8}">
      <dgm:prSet/>
      <dgm:spPr/>
      <dgm:t>
        <a:bodyPr/>
        <a:lstStyle/>
        <a:p>
          <a:endParaRPr lang="en-US"/>
        </a:p>
      </dgm:t>
    </dgm:pt>
    <dgm:pt modelId="{5962F099-8BA8-5241-B4D4-8393730F26F2}" type="sibTrans" cxnId="{A4383E94-648C-3E44-BBBD-C14DE7FD52F8}">
      <dgm:prSet/>
      <dgm:spPr/>
      <dgm:t>
        <a:bodyPr/>
        <a:lstStyle/>
        <a:p>
          <a:endParaRPr lang="en-US"/>
        </a:p>
      </dgm:t>
    </dgm:pt>
    <dgm:pt modelId="{E53C5FF2-4FFC-7245-8696-456FB684692D}">
      <dgm:prSet custT="1"/>
      <dgm:spPr/>
      <dgm:t>
        <a:bodyPr/>
        <a:lstStyle/>
        <a:p>
          <a:pPr rtl="0"/>
          <a:r>
            <a:rPr lang="en-GB" sz="1400" dirty="0" smtClean="0"/>
            <a:t>Algebra</a:t>
          </a:r>
        </a:p>
      </dgm:t>
    </dgm:pt>
    <dgm:pt modelId="{2BC00774-1319-A94C-91E2-8EC9B55D25E4}" type="parTrans" cxnId="{C2EEA3BB-4B24-5442-98BE-BB95A302D9B7}">
      <dgm:prSet/>
      <dgm:spPr/>
      <dgm:t>
        <a:bodyPr/>
        <a:lstStyle/>
        <a:p>
          <a:endParaRPr lang="en-US"/>
        </a:p>
      </dgm:t>
    </dgm:pt>
    <dgm:pt modelId="{CBECB36A-266A-874C-8B2C-3729168C7471}" type="sibTrans" cxnId="{C2EEA3BB-4B24-5442-98BE-BB95A302D9B7}">
      <dgm:prSet/>
      <dgm:spPr/>
      <dgm:t>
        <a:bodyPr/>
        <a:lstStyle/>
        <a:p>
          <a:endParaRPr lang="en-US"/>
        </a:p>
      </dgm:t>
    </dgm:pt>
    <dgm:pt modelId="{369DC607-F9C2-0441-8CC6-269CF2CBABE6}">
      <dgm:prSet custT="1"/>
      <dgm:spPr/>
      <dgm:t>
        <a:bodyPr/>
        <a:lstStyle/>
        <a:p>
          <a:pPr rtl="0"/>
          <a:r>
            <a:rPr lang="en-GB" sz="1400" dirty="0" smtClean="0"/>
            <a:t>Specifically to look at one aspect of maths</a:t>
          </a:r>
        </a:p>
      </dgm:t>
    </dgm:pt>
    <dgm:pt modelId="{9367AAF5-64B9-BF4D-B0C5-5EB10212DF45}" type="parTrans" cxnId="{CB858432-7E37-6045-A952-8064A1A86C9E}">
      <dgm:prSet/>
      <dgm:spPr/>
      <dgm:t>
        <a:bodyPr/>
        <a:lstStyle/>
        <a:p>
          <a:endParaRPr lang="en-US"/>
        </a:p>
      </dgm:t>
    </dgm:pt>
    <dgm:pt modelId="{3C2987FA-0E9C-3642-B45F-78A9A78C6556}" type="sibTrans" cxnId="{CB858432-7E37-6045-A952-8064A1A86C9E}">
      <dgm:prSet/>
      <dgm:spPr/>
      <dgm:t>
        <a:bodyPr/>
        <a:lstStyle/>
        <a:p>
          <a:endParaRPr lang="en-US"/>
        </a:p>
      </dgm:t>
    </dgm:pt>
    <dgm:pt modelId="{EFED0644-77BF-2C4D-9358-54705896ADC5}" type="pres">
      <dgm:prSet presAssocID="{296B5E13-CEAE-ED46-94A2-C0CDB32EE2D8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A585AC5-01BC-6E41-AED9-390B365CD443}" type="pres">
      <dgm:prSet presAssocID="{296B5E13-CEAE-ED46-94A2-C0CDB32EE2D8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EAFF40-2A11-5C4A-A93A-97759DEB0902}" type="pres">
      <dgm:prSet presAssocID="{296B5E13-CEAE-ED46-94A2-C0CDB32EE2D8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29C2CD9A-1D3A-C347-A3D0-C78B877A93F7}" type="pres">
      <dgm:prSet presAssocID="{296B5E13-CEAE-ED46-94A2-C0CDB32EE2D8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F5FCCB-397A-7B40-B894-D1235D27926D}" type="pres">
      <dgm:prSet presAssocID="{296B5E13-CEAE-ED46-94A2-C0CDB32EE2D8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E726B3C-EC18-304C-8127-35E716989B12}" type="pres">
      <dgm:prSet presAssocID="{296B5E13-CEAE-ED46-94A2-C0CDB32EE2D8}" presName="TopArrow" presStyleLbl="node1" presStyleIdx="0" presStyleCnt="2"/>
      <dgm:spPr/>
    </dgm:pt>
    <dgm:pt modelId="{A03D2EE5-0E2C-4B4E-9ECF-EFFF2FB83DA3}" type="pres">
      <dgm:prSet presAssocID="{296B5E13-CEAE-ED46-94A2-C0CDB32EE2D8}" presName="BottomArrow" presStyleLbl="node1" presStyleIdx="1" presStyleCnt="2"/>
      <dgm:spPr/>
    </dgm:pt>
  </dgm:ptLst>
  <dgm:cxnLst>
    <dgm:cxn modelId="{A4383E94-648C-3E44-BBBD-C14DE7FD52F8}" srcId="{296B5E13-CEAE-ED46-94A2-C0CDB32EE2D8}" destId="{C8184FF2-276F-264F-8286-155FBBD2E227}" srcOrd="1" destOrd="0" parTransId="{B8FB77C5-AB94-8D47-873C-C606B8B7850C}" sibTransId="{5962F099-8BA8-5241-B4D4-8393730F26F2}"/>
    <dgm:cxn modelId="{BA6B4EC3-2958-0A4B-9C5B-E6D5EEB91DB9}" srcId="{296B5E13-CEAE-ED46-94A2-C0CDB32EE2D8}" destId="{57496DD2-A347-0349-8239-306E2A38D503}" srcOrd="0" destOrd="0" parTransId="{52F3B09B-F4E9-9A43-B06B-C6FC7F680776}" sibTransId="{95CF78CF-351F-454E-838D-BE8E9154FF34}"/>
    <dgm:cxn modelId="{C963202A-8F57-4275-8076-97831369865D}" type="presOf" srcId="{C8184FF2-276F-264F-8286-155FBBD2E227}" destId="{BAF5FCCB-397A-7B40-B894-D1235D27926D}" srcOrd="1" destOrd="0" presId="urn:microsoft.com/office/officeart/2009/layout/ReverseList"/>
    <dgm:cxn modelId="{B15DE6E4-6C31-4869-8CEA-804085756DE2}" type="presOf" srcId="{369DC607-F9C2-0441-8CC6-269CF2CBABE6}" destId="{3A585AC5-01BC-6E41-AED9-390B365CD443}" srcOrd="0" destOrd="1" presId="urn:microsoft.com/office/officeart/2009/layout/ReverseList"/>
    <dgm:cxn modelId="{C5E81B75-680E-4BFB-8031-E6415828B1A8}" type="presOf" srcId="{E53C5FF2-4FFC-7245-8696-456FB684692D}" destId="{BAF5FCCB-397A-7B40-B894-D1235D27926D}" srcOrd="1" destOrd="1" presId="urn:microsoft.com/office/officeart/2009/layout/ReverseList"/>
    <dgm:cxn modelId="{61D582A1-5E5A-428A-AFB5-8C4CE942B09C}" type="presOf" srcId="{57496DD2-A347-0349-8239-306E2A38D503}" destId="{89EAFF40-2A11-5C4A-A93A-97759DEB0902}" srcOrd="1" destOrd="0" presId="urn:microsoft.com/office/officeart/2009/layout/ReverseList"/>
    <dgm:cxn modelId="{6898A998-28EF-4AFA-B808-EB6BF31AA71A}" type="presOf" srcId="{57496DD2-A347-0349-8239-306E2A38D503}" destId="{3A585AC5-01BC-6E41-AED9-390B365CD443}" srcOrd="0" destOrd="0" presId="urn:microsoft.com/office/officeart/2009/layout/ReverseList"/>
    <dgm:cxn modelId="{91F6BB66-C6B8-45A3-B905-F057216CA304}" type="presOf" srcId="{296B5E13-CEAE-ED46-94A2-C0CDB32EE2D8}" destId="{EFED0644-77BF-2C4D-9358-54705896ADC5}" srcOrd="0" destOrd="0" presId="urn:microsoft.com/office/officeart/2009/layout/ReverseList"/>
    <dgm:cxn modelId="{CB858432-7E37-6045-A952-8064A1A86C9E}" srcId="{57496DD2-A347-0349-8239-306E2A38D503}" destId="{369DC607-F9C2-0441-8CC6-269CF2CBABE6}" srcOrd="0" destOrd="0" parTransId="{9367AAF5-64B9-BF4D-B0C5-5EB10212DF45}" sibTransId="{3C2987FA-0E9C-3642-B45F-78A9A78C6556}"/>
    <dgm:cxn modelId="{E75834A5-AC34-4F3E-B024-B29B2624857E}" type="presOf" srcId="{369DC607-F9C2-0441-8CC6-269CF2CBABE6}" destId="{89EAFF40-2A11-5C4A-A93A-97759DEB0902}" srcOrd="1" destOrd="1" presId="urn:microsoft.com/office/officeart/2009/layout/ReverseList"/>
    <dgm:cxn modelId="{E301F2DC-2E3A-4BCC-8BC4-C30C05EAD296}" type="presOf" srcId="{E53C5FF2-4FFC-7245-8696-456FB684692D}" destId="{29C2CD9A-1D3A-C347-A3D0-C78B877A93F7}" srcOrd="0" destOrd="1" presId="urn:microsoft.com/office/officeart/2009/layout/ReverseList"/>
    <dgm:cxn modelId="{1093687C-309F-4C85-A320-17E58FF0AF13}" type="presOf" srcId="{C8184FF2-276F-264F-8286-155FBBD2E227}" destId="{29C2CD9A-1D3A-C347-A3D0-C78B877A93F7}" srcOrd="0" destOrd="0" presId="urn:microsoft.com/office/officeart/2009/layout/ReverseList"/>
    <dgm:cxn modelId="{C2EEA3BB-4B24-5442-98BE-BB95A302D9B7}" srcId="{C8184FF2-276F-264F-8286-155FBBD2E227}" destId="{E53C5FF2-4FFC-7245-8696-456FB684692D}" srcOrd="0" destOrd="0" parTransId="{2BC00774-1319-A94C-91E2-8EC9B55D25E4}" sibTransId="{CBECB36A-266A-874C-8B2C-3729168C7471}"/>
    <dgm:cxn modelId="{6FCACE9D-E0AC-467C-814F-E8D10199268A}" type="presParOf" srcId="{EFED0644-77BF-2C4D-9358-54705896ADC5}" destId="{3A585AC5-01BC-6E41-AED9-390B365CD443}" srcOrd="0" destOrd="0" presId="urn:microsoft.com/office/officeart/2009/layout/ReverseList"/>
    <dgm:cxn modelId="{B366F976-39C7-4E5C-96F1-A7D8344EBC41}" type="presParOf" srcId="{EFED0644-77BF-2C4D-9358-54705896ADC5}" destId="{89EAFF40-2A11-5C4A-A93A-97759DEB0902}" srcOrd="1" destOrd="0" presId="urn:microsoft.com/office/officeart/2009/layout/ReverseList"/>
    <dgm:cxn modelId="{4749660E-C8B5-498B-B76D-BBB3F2F2E617}" type="presParOf" srcId="{EFED0644-77BF-2C4D-9358-54705896ADC5}" destId="{29C2CD9A-1D3A-C347-A3D0-C78B877A93F7}" srcOrd="2" destOrd="0" presId="urn:microsoft.com/office/officeart/2009/layout/ReverseList"/>
    <dgm:cxn modelId="{95779EA3-2D42-41ED-9438-0B5CD6B9DEA0}" type="presParOf" srcId="{EFED0644-77BF-2C4D-9358-54705896ADC5}" destId="{BAF5FCCB-397A-7B40-B894-D1235D27926D}" srcOrd="3" destOrd="0" presId="urn:microsoft.com/office/officeart/2009/layout/ReverseList"/>
    <dgm:cxn modelId="{1298B5CA-9147-4C94-919F-7C887A41E8C5}" type="presParOf" srcId="{EFED0644-77BF-2C4D-9358-54705896ADC5}" destId="{FE726B3C-EC18-304C-8127-35E716989B12}" srcOrd="4" destOrd="0" presId="urn:microsoft.com/office/officeart/2009/layout/ReverseList"/>
    <dgm:cxn modelId="{1F410EA0-A19E-40BF-B663-0C3F6C340EF8}" type="presParOf" srcId="{EFED0644-77BF-2C4D-9358-54705896ADC5}" destId="{A03D2EE5-0E2C-4B4E-9ECF-EFFF2FB83DA3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56EE0-9681-6943-B40B-D3431DC995DC}">
      <dsp:nvSpPr>
        <dsp:cNvPr id="0" name=""/>
        <dsp:cNvSpPr/>
      </dsp:nvSpPr>
      <dsp:spPr>
        <a:xfrm>
          <a:off x="7341" y="1666586"/>
          <a:ext cx="2194275" cy="1686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 smtClean="0">
              <a:solidFill>
                <a:srgbClr val="FFFFFF"/>
              </a:solidFill>
            </a:rPr>
            <a:t>Management of work experience and the better embedding of </a:t>
          </a:r>
          <a:r>
            <a:rPr lang="en-GB" sz="1800" b="1" kern="1200" dirty="0" smtClean="0">
              <a:solidFill>
                <a:srgbClr val="FFFFFF"/>
              </a:solidFill>
            </a:rPr>
            <a:t>maths and English</a:t>
          </a:r>
        </a:p>
      </dsp:txBody>
      <dsp:txXfrm>
        <a:off x="56747" y="1715992"/>
        <a:ext cx="2095463" cy="1588036"/>
      </dsp:txXfrm>
    </dsp:sp>
    <dsp:sp modelId="{8ACC1AC2-839D-C24B-960E-2CFFE472E44A}">
      <dsp:nvSpPr>
        <dsp:cNvPr id="0" name=""/>
        <dsp:cNvSpPr/>
      </dsp:nvSpPr>
      <dsp:spPr>
        <a:xfrm>
          <a:off x="2421043" y="2237920"/>
          <a:ext cx="465186" cy="5441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2421043" y="2346756"/>
        <a:ext cx="325630" cy="326508"/>
      </dsp:txXfrm>
    </dsp:sp>
    <dsp:sp modelId="{98A2EB4F-4D05-5D4F-BC1E-A29D0178D5FB}">
      <dsp:nvSpPr>
        <dsp:cNvPr id="0" name=""/>
        <dsp:cNvSpPr/>
      </dsp:nvSpPr>
      <dsp:spPr>
        <a:xfrm>
          <a:off x="3079326" y="1666586"/>
          <a:ext cx="2194275" cy="1686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 smtClean="0">
              <a:solidFill>
                <a:srgbClr val="FFFFFF"/>
              </a:solidFill>
            </a:rPr>
            <a:t>Raising the profile of </a:t>
          </a:r>
          <a:r>
            <a:rPr lang="en-GB" sz="1800" b="1" kern="1200" dirty="0" smtClean="0">
              <a:solidFill>
                <a:srgbClr val="FFFFFF"/>
              </a:solidFill>
            </a:rPr>
            <a:t>Calculation </a:t>
          </a:r>
          <a:r>
            <a:rPr lang="en-GB" sz="1800" b="0" kern="1200" dirty="0" smtClean="0">
              <a:solidFill>
                <a:srgbClr val="FFFFFF"/>
              </a:solidFill>
            </a:rPr>
            <a:t>and</a:t>
          </a:r>
          <a:r>
            <a:rPr lang="en-GB" sz="1800" b="1" kern="1200" dirty="0" smtClean="0">
              <a:solidFill>
                <a:srgbClr val="FFFFFF"/>
              </a:solidFill>
            </a:rPr>
            <a:t> Communication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3128732" y="1715992"/>
        <a:ext cx="2095463" cy="1588036"/>
      </dsp:txXfrm>
    </dsp:sp>
    <dsp:sp modelId="{343FE078-B256-7644-9D72-E9B418ADF7F6}">
      <dsp:nvSpPr>
        <dsp:cNvPr id="0" name=""/>
        <dsp:cNvSpPr/>
      </dsp:nvSpPr>
      <dsp:spPr>
        <a:xfrm>
          <a:off x="5493029" y="2237920"/>
          <a:ext cx="465186" cy="5441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5493029" y="2346756"/>
        <a:ext cx="325630" cy="326508"/>
      </dsp:txXfrm>
    </dsp:sp>
    <dsp:sp modelId="{EBDF0258-7886-434F-B2E2-BEF231FD8B89}">
      <dsp:nvSpPr>
        <dsp:cNvPr id="0" name=""/>
        <dsp:cNvSpPr/>
      </dsp:nvSpPr>
      <dsp:spPr>
        <a:xfrm>
          <a:off x="6151311" y="1666586"/>
          <a:ext cx="2194275" cy="1686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 smtClean="0">
              <a:solidFill>
                <a:srgbClr val="FFFFFF"/>
              </a:solidFill>
            </a:rPr>
            <a:t>Increasing the focus and importance of </a:t>
          </a:r>
          <a:r>
            <a:rPr lang="en-GB" sz="1800" b="1" kern="1200" dirty="0" smtClean="0">
              <a:solidFill>
                <a:srgbClr val="FFFFFF"/>
              </a:solidFill>
            </a:rPr>
            <a:t>Employability</a:t>
          </a:r>
          <a:r>
            <a:rPr lang="en-GB" sz="1800" b="0" kern="1200" dirty="0" smtClean="0">
              <a:solidFill>
                <a:srgbClr val="FFFFFF"/>
              </a:solidFill>
            </a:rPr>
            <a:t> and </a:t>
          </a:r>
          <a:r>
            <a:rPr lang="en-GB" sz="1800" b="1" kern="1200" dirty="0" smtClean="0">
              <a:solidFill>
                <a:srgbClr val="FFFFFF"/>
              </a:solidFill>
            </a:rPr>
            <a:t>Social Action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6200717" y="1715992"/>
        <a:ext cx="2095463" cy="1588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05A6F-E00C-4044-A2D4-5F10AFFD2AA8}">
      <dsp:nvSpPr>
        <dsp:cNvPr id="0" name=""/>
        <dsp:cNvSpPr/>
      </dsp:nvSpPr>
      <dsp:spPr>
        <a:xfrm>
          <a:off x="5245788" y="1061004"/>
          <a:ext cx="2016224" cy="2016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 Level 2</a:t>
          </a:r>
          <a:endParaRPr lang="en-GB" sz="26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b="1" kern="1200" dirty="0" smtClean="0"/>
            <a:t>Arable Farming</a:t>
          </a:r>
          <a:endParaRPr lang="en-GB" sz="20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b="1" kern="1200" dirty="0" smtClean="0"/>
            <a:t>Barber</a:t>
          </a:r>
          <a:endParaRPr lang="en-GB" sz="2000" b="1" kern="1200" dirty="0"/>
        </a:p>
      </dsp:txBody>
      <dsp:txXfrm>
        <a:off x="5245788" y="1061004"/>
        <a:ext cx="2016224" cy="2016224"/>
      </dsp:txXfrm>
    </dsp:sp>
    <dsp:sp modelId="{393BB0EF-5A5C-A240-99E8-156835892AC5}">
      <dsp:nvSpPr>
        <dsp:cNvPr id="0" name=""/>
        <dsp:cNvSpPr/>
      </dsp:nvSpPr>
      <dsp:spPr>
        <a:xfrm>
          <a:off x="2537196" y="-2198"/>
          <a:ext cx="4142630" cy="4142630"/>
        </a:xfrm>
        <a:prstGeom prst="circularArrow">
          <a:avLst>
            <a:gd name="adj1" fmla="val 9491"/>
            <a:gd name="adj2" fmla="val 685674"/>
            <a:gd name="adj3" fmla="val 7847272"/>
            <a:gd name="adj4" fmla="val 2267054"/>
            <a:gd name="adj5" fmla="val 1107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33FBD4-8948-D043-A55B-7004C955B282}">
      <dsp:nvSpPr>
        <dsp:cNvPr id="0" name=""/>
        <dsp:cNvSpPr/>
      </dsp:nvSpPr>
      <dsp:spPr>
        <a:xfrm>
          <a:off x="1955011" y="1061004"/>
          <a:ext cx="2016224" cy="2016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Level 1</a:t>
          </a:r>
          <a:endParaRPr lang="en-GB" sz="26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b="1" kern="1200" dirty="0" smtClean="0"/>
            <a:t>Hospitality team member</a:t>
          </a:r>
          <a:endParaRPr lang="en-GB" sz="20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b="1" kern="1200" dirty="0" smtClean="0"/>
            <a:t>Childcare</a:t>
          </a:r>
          <a:endParaRPr lang="en-GB" sz="20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b="1" kern="1200" dirty="0" smtClean="0"/>
            <a:t>Woodland skills</a:t>
          </a:r>
          <a:endParaRPr lang="en-GB" sz="2000" b="1" kern="1200" dirty="0"/>
        </a:p>
      </dsp:txBody>
      <dsp:txXfrm>
        <a:off x="1955011" y="1061004"/>
        <a:ext cx="2016224" cy="2016224"/>
      </dsp:txXfrm>
    </dsp:sp>
    <dsp:sp modelId="{A0AC77F2-8C48-2E4E-9D12-B665C733F2B1}">
      <dsp:nvSpPr>
        <dsp:cNvPr id="0" name=""/>
        <dsp:cNvSpPr/>
      </dsp:nvSpPr>
      <dsp:spPr>
        <a:xfrm>
          <a:off x="2537196" y="-2198"/>
          <a:ext cx="4142630" cy="4142630"/>
        </a:xfrm>
        <a:prstGeom prst="circularArrow">
          <a:avLst>
            <a:gd name="adj1" fmla="val 9491"/>
            <a:gd name="adj2" fmla="val 685674"/>
            <a:gd name="adj3" fmla="val 18647272"/>
            <a:gd name="adj4" fmla="val 13067054"/>
            <a:gd name="adj5" fmla="val 1107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AFF40-2A11-5C4A-A93A-97759DEB0902}">
      <dsp:nvSpPr>
        <dsp:cNvPr id="0" name=""/>
        <dsp:cNvSpPr/>
      </dsp:nvSpPr>
      <dsp:spPr>
        <a:xfrm rot="16200000">
          <a:off x="1439425" y="1328406"/>
          <a:ext cx="2812926" cy="171899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114300" rIns="102870" bIns="11430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Request from London College Principal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Specifically to look at one aspect of maths</a:t>
          </a:r>
        </a:p>
      </dsp:txBody>
      <dsp:txXfrm rot="5400000">
        <a:off x="2070320" y="865371"/>
        <a:ext cx="1635066" cy="2645066"/>
      </dsp:txXfrm>
    </dsp:sp>
    <dsp:sp modelId="{BAF5FCCB-397A-7B40-B894-D1235D27926D}">
      <dsp:nvSpPr>
        <dsp:cNvPr id="0" name=""/>
        <dsp:cNvSpPr/>
      </dsp:nvSpPr>
      <dsp:spPr>
        <a:xfrm rot="5400000">
          <a:off x="3236478" y="1328406"/>
          <a:ext cx="2812926" cy="171899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14300" rIns="68580" bIns="11430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Technical route Hospitality and Catering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Algebra</a:t>
          </a:r>
        </a:p>
      </dsp:txBody>
      <dsp:txXfrm rot="-5400000">
        <a:off x="3783443" y="865371"/>
        <a:ext cx="1635066" cy="2645066"/>
      </dsp:txXfrm>
    </dsp:sp>
    <dsp:sp modelId="{FE726B3C-EC18-304C-8127-35E716989B12}">
      <dsp:nvSpPr>
        <dsp:cNvPr id="0" name=""/>
        <dsp:cNvSpPr/>
      </dsp:nvSpPr>
      <dsp:spPr>
        <a:xfrm>
          <a:off x="2845713" y="0"/>
          <a:ext cx="1797052" cy="179696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3D2EE5-0E2C-4B4E-9ECF-EFFF2FB83DA3}">
      <dsp:nvSpPr>
        <dsp:cNvPr id="0" name=""/>
        <dsp:cNvSpPr/>
      </dsp:nvSpPr>
      <dsp:spPr>
        <a:xfrm rot="10800000">
          <a:off x="2845713" y="2578406"/>
          <a:ext cx="1797052" cy="179696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82452-3B3D-4B10-B5B2-216C3ED6E0C1}" type="datetimeFigureOut">
              <a:rPr lang="en-GB" smtClean="0"/>
              <a:t>12/03/2019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1B1AA-12AD-4BCD-8A84-BE258AB1E1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704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A1484-528B-4725-8337-7ACDB6138B8F}" type="datetimeFigureOut">
              <a:rPr lang="en-GB" smtClean="0"/>
              <a:t>12/03/2019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0340D-206C-4C41-A35B-4D72CE2F2B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61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0340D-206C-4C41-A35B-4D72CE2F2B8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44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>
                <a:ea typeface="ＭＳ Ｐゴシック" pitchFamily="34" charset="-128"/>
              </a:rPr>
              <a:t>Share Flyers with group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98E042-2BCE-40A0-9DCD-64564A76797C}" type="slidenum">
              <a:rPr lang="en-GB" altLang="en-US" sz="1200">
                <a:latin typeface="Calibri" pitchFamily="34" charset="0"/>
              </a:rPr>
              <a:pPr eaLnBrk="1" hangingPunct="1"/>
              <a:t>3</a:t>
            </a:fld>
            <a:endParaRPr lang="en-GB" alt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>
                <a:ea typeface="ＭＳ Ｐゴシック" pitchFamily="34" charset="-128"/>
              </a:rPr>
              <a:t>Share Flyers with group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F90EC3C-43CB-4A92-AA3D-809908FBC794}" type="slidenum">
              <a:rPr lang="en-GB" altLang="en-US" sz="1200">
                <a:latin typeface="Calibri" pitchFamily="34" charset="0"/>
              </a:rPr>
              <a:pPr eaLnBrk="1" hangingPunct="1"/>
              <a:t>5</a:t>
            </a:fld>
            <a:endParaRPr lang="en-GB" alt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>
                <a:ea typeface="ＭＳ Ｐゴシック" pitchFamily="34" charset="-128"/>
              </a:rPr>
              <a:t>There have been requests from providers to be involved and create one for each course that they run, vocational and academic. 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5A0B2AF-55DB-4973-B289-B52286262E4C}" type="slidenum">
              <a:rPr lang="en-GB" altLang="en-US"/>
              <a:pPr eaLnBrk="1" hangingPunct="1">
                <a:spcBef>
                  <a:spcPct val="0"/>
                </a:spcBef>
              </a:pPr>
              <a:t>7</a:t>
            </a:fld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07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accent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34000" y="986400"/>
            <a:ext cx="7667625" cy="3601574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700"/>
            </a:lvl1pPr>
            <a:lvl2pPr marL="270000" indent="-270000">
              <a:lnSpc>
                <a:spcPts val="2800"/>
              </a:lnSpc>
              <a:spcBef>
                <a:spcPts val="0"/>
              </a:spcBef>
              <a:defRPr sz="2700"/>
            </a:lvl2pPr>
            <a:lvl3pPr marL="540000" indent="-270000">
              <a:lnSpc>
                <a:spcPts val="2800"/>
              </a:lnSpc>
              <a:defRPr sz="2700"/>
            </a:lvl3pPr>
            <a:lvl4pPr marL="810000" indent="-270000">
              <a:lnSpc>
                <a:spcPts val="2800"/>
              </a:lnSpc>
              <a:defRPr sz="2700"/>
            </a:lvl4pPr>
            <a:lvl5pPr marL="1080000" indent="-270000">
              <a:lnSpc>
                <a:spcPts val="2800"/>
              </a:lnSpc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87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34000" y="986400"/>
            <a:ext cx="3960000" cy="3601574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700" b="1"/>
            </a:lvl1pPr>
            <a:lvl2pPr marL="270000" indent="-270000">
              <a:lnSpc>
                <a:spcPts val="280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sz="2700" b="1"/>
            </a:lvl2pPr>
            <a:lvl3pPr marL="612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3pPr>
            <a:lvl4pPr marL="990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4pPr>
            <a:lvl5pPr marL="1260000" indent="-270000">
              <a:lnSpc>
                <a:spcPts val="2800"/>
              </a:lnSpc>
              <a:buFont typeface="Calibri" panose="020F0502020204030204" pitchFamily="34" charset="0"/>
              <a:buChar char="–"/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0" y="987425"/>
            <a:ext cx="3384550" cy="3600450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/>
            </a:lvl1pPr>
            <a:lvl2pPr marL="18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2pPr>
            <a:lvl3pPr marL="432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648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828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726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248400"/>
            <a:ext cx="4362450" cy="4319587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3528" y="218346"/>
            <a:ext cx="288032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GB" sz="32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33363" y="627534"/>
            <a:ext cx="4122737" cy="3876675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7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0" y="248400"/>
            <a:ext cx="4111760" cy="2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9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,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00564" y="248400"/>
            <a:ext cx="4362450" cy="4319587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3528" y="218346"/>
            <a:ext cx="288032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GB" sz="32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8"/>
          </p:nvPr>
        </p:nvSpPr>
        <p:spPr>
          <a:xfrm>
            <a:off x="234000" y="268287"/>
            <a:ext cx="4105275" cy="4319587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723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34000" y="2825999"/>
            <a:ext cx="412210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7"/>
          </p:nvPr>
        </p:nvSpPr>
        <p:spPr>
          <a:xfrm>
            <a:off x="4499992" y="2825999"/>
            <a:ext cx="4175696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234000" y="986400"/>
            <a:ext cx="4122100" cy="1584076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99992" y="986400"/>
            <a:ext cx="4175696" cy="1584076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37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34000" y="987425"/>
            <a:ext cx="4122100" cy="3600449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7"/>
          </p:nvPr>
        </p:nvSpPr>
        <p:spPr>
          <a:xfrm>
            <a:off x="4500563" y="987425"/>
            <a:ext cx="4210497" cy="3600449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567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vron et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4"/>
          </p:nvPr>
        </p:nvSpPr>
        <p:spPr>
          <a:xfrm>
            <a:off x="251520" y="2825999"/>
            <a:ext cx="252028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15"/>
          </p:nvPr>
        </p:nvSpPr>
        <p:spPr>
          <a:xfrm>
            <a:off x="3304304" y="2825999"/>
            <a:ext cx="2512800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6"/>
          </p:nvPr>
        </p:nvSpPr>
        <p:spPr>
          <a:xfrm>
            <a:off x="6349607" y="2825999"/>
            <a:ext cx="2513406" cy="176187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350" b="1"/>
            </a:lvl1pPr>
            <a:lvl2pPr marL="0" indent="0">
              <a:lnSpc>
                <a:spcPts val="1600"/>
              </a:lnSpc>
              <a:buFont typeface="Calibri" panose="020F0502020204030204" pitchFamily="34" charset="0"/>
              <a:buNone/>
              <a:defRPr sz="1350"/>
            </a:lvl2pPr>
            <a:lvl3pPr marL="180000" indent="-179388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3pPr>
            <a:lvl4pPr marL="358775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4pPr>
            <a:lvl5pPr marL="540000" indent="-180000">
              <a:lnSpc>
                <a:spcPts val="1600"/>
              </a:lnSpc>
              <a:buFont typeface="Calibri" panose="020F0502020204030204" pitchFamily="34" charset="0"/>
              <a:buChar char="–"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</p:spTree>
    <p:extLst>
      <p:ext uri="{BB962C8B-B14F-4D97-AF65-F5344CB8AC3E}">
        <p14:creationId xmlns:p14="http://schemas.microsoft.com/office/powerpoint/2010/main" val="1127092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7280" y="1455480"/>
            <a:ext cx="6408720" cy="1116270"/>
          </a:xfrm>
          <a:solidFill>
            <a:schemeClr val="bg1"/>
          </a:solidFill>
        </p:spPr>
        <p:txBody>
          <a:bodyPr lIns="144000" tIns="126000" rIns="0" bIns="36000" anchor="t">
            <a:noAutofit/>
          </a:bodyPr>
          <a:lstStyle>
            <a:lvl1pPr algn="l">
              <a:lnSpc>
                <a:spcPts val="1900"/>
              </a:lnSpc>
              <a:defRPr sz="16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46020" y="1804045"/>
            <a:ext cx="6409980" cy="268982"/>
          </a:xfrm>
          <a:noFill/>
        </p:spPr>
        <p:txBody>
          <a:bodyPr lIns="144000" tIns="0" bIns="0" anchor="t" anchorCtr="0">
            <a:norm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ct val="0"/>
              </a:spcBef>
              <a:buNone/>
              <a:defRPr lang="en-GB" sz="1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Name@email.com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1" y="288000"/>
            <a:ext cx="892437" cy="47413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47280" y="2389634"/>
            <a:ext cx="6407820" cy="648072"/>
          </a:xfrm>
          <a:prstGeom prst="rect">
            <a:avLst/>
          </a:prstGeom>
          <a:solidFill>
            <a:schemeClr val="bg1"/>
          </a:solidFill>
        </p:spPr>
        <p:txBody>
          <a:bodyPr wrap="square" lIns="144000" bIns="108000" rtlCol="0" anchor="b" anchorCtr="0">
            <a:noAutofit/>
          </a:bodyPr>
          <a:lstStyle/>
          <a:p>
            <a:r>
              <a:rPr lang="en-GB" dirty="0"/>
              <a:t>ETFOUNDATION.CO.UK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455193" y="3258000"/>
            <a:ext cx="6400805" cy="1602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bIns="72000" rtlCol="0" anchor="ctr"/>
          <a:lstStyle/>
          <a:p>
            <a:pPr algn="l">
              <a:lnSpc>
                <a:spcPts val="4500"/>
              </a:lnSpc>
            </a:pPr>
            <a:r>
              <a:rPr lang="en-GB" sz="4500" b="1" dirty="0"/>
              <a:t>THANK</a:t>
            </a:r>
            <a:r>
              <a:rPr lang="en-GB" sz="4500" b="1" baseline="0" dirty="0"/>
              <a:t> YOU</a:t>
            </a:r>
          </a:p>
          <a:p>
            <a:pPr algn="l">
              <a:lnSpc>
                <a:spcPts val="4500"/>
              </a:lnSpc>
            </a:pPr>
            <a:r>
              <a:rPr lang="en-GB" sz="4500" b="0" baseline="0" dirty="0"/>
              <a:t>ANY QUESTIONS?</a:t>
            </a:r>
            <a:endParaRPr lang="en-GB" sz="4500" b="0" dirty="0"/>
          </a:p>
        </p:txBody>
      </p:sp>
    </p:spTree>
    <p:extLst>
      <p:ext uri="{BB962C8B-B14F-4D97-AF65-F5344CB8AC3E}">
        <p14:creationId xmlns:p14="http://schemas.microsoft.com/office/powerpoint/2010/main" val="3414260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033856" y="0"/>
            <a:ext cx="12470" cy="50063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8934104" y="922713"/>
            <a:ext cx="6235" cy="40836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46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accent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050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07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accent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1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 (Lo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07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" b="6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accent2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720" y="2221200"/>
            <a:ext cx="4967280" cy="1242000"/>
          </a:xfrm>
          <a:solidFill>
            <a:schemeClr val="bg1"/>
          </a:solidFill>
        </p:spPr>
        <p:txBody>
          <a:bodyPr lIns="108000" tIns="136800" rIns="0" bIns="0">
            <a:noAutofit/>
          </a:bodyPr>
          <a:lstStyle>
            <a:lvl1pPr algn="l">
              <a:lnSpc>
                <a:spcPts val="4100"/>
              </a:lnSpc>
              <a:defRPr sz="45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3618000"/>
            <a:ext cx="4967280" cy="1242000"/>
          </a:xfrm>
          <a:solidFill>
            <a:schemeClr val="tx1"/>
          </a:solidFill>
        </p:spPr>
        <p:txBody>
          <a:bodyPr lIns="108000" tIns="108000" bIns="10800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35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88720" y="3939902"/>
            <a:ext cx="4805486" cy="504056"/>
          </a:xfrm>
        </p:spPr>
        <p:txBody>
          <a:bodyPr lIns="10800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888720" y="4371950"/>
            <a:ext cx="4805486" cy="504056"/>
          </a:xfrm>
        </p:spPr>
        <p:txBody>
          <a:bodyPr lIns="108000" tIns="108000" bIns="10800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35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35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403648" y="986400"/>
            <a:ext cx="7200900" cy="345983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n-US" sz="4500" b="1" kern="1200" cap="all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+mj-lt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34000" y="986400"/>
            <a:ext cx="833041" cy="34598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lang="en-US" sz="4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+mj-lt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06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C159E-F13C-4A85-9A41-E7669D3E0D7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4000" y="986399"/>
            <a:ext cx="8441688" cy="3601475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2pPr>
            <a:lvl3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3pPr>
            <a:lvl4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4pPr>
            <a:lvl5pPr marL="0" indent="0">
              <a:lnSpc>
                <a:spcPts val="3600"/>
              </a:lnSpc>
              <a:spcBef>
                <a:spcPts val="0"/>
              </a:spcBef>
              <a:buNone/>
              <a:defRPr sz="3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32950" y="249900"/>
            <a:ext cx="8437563" cy="699425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2000"/>
              </a:lnSpc>
              <a:spcBef>
                <a:spcPts val="0"/>
              </a:spcBef>
              <a:defRPr sz="2000" b="1" cap="all" baseline="0"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Education &amp; Training Foundation</a:t>
            </a:r>
          </a:p>
        </p:txBody>
      </p:sp>
    </p:spTree>
    <p:extLst>
      <p:ext uri="{BB962C8B-B14F-4D97-AF65-F5344CB8AC3E}">
        <p14:creationId xmlns:p14="http://schemas.microsoft.com/office/powerpoint/2010/main" val="3879444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0" y="288000"/>
            <a:ext cx="892439" cy="4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3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280" y="1455480"/>
            <a:ext cx="6408720" cy="1602360"/>
          </a:xfrm>
          <a:solidFill>
            <a:schemeClr val="bg1"/>
          </a:solidFill>
        </p:spPr>
        <p:txBody>
          <a:bodyPr lIns="108000" tIns="144000" rIns="0" bIns="0">
            <a:noAutofit/>
          </a:bodyPr>
          <a:lstStyle>
            <a:lvl1pPr algn="l">
              <a:lnSpc>
                <a:spcPts val="9000"/>
              </a:lnSpc>
              <a:defRPr sz="9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6020" y="3258000"/>
            <a:ext cx="6409980" cy="1602360"/>
          </a:xfrm>
          <a:solidFill>
            <a:schemeClr val="tx1"/>
          </a:solidFill>
        </p:spPr>
        <p:txBody>
          <a:bodyPr lIns="144000" tIns="108000" bIns="0" anchor="ctr" anchorCtr="0">
            <a:normAutofit/>
          </a:bodyPr>
          <a:lstStyle>
            <a:lvl1pPr marL="0" indent="0" algn="l">
              <a:lnSpc>
                <a:spcPts val="4500"/>
              </a:lnSpc>
              <a:spcBef>
                <a:spcPts val="0"/>
              </a:spcBef>
              <a:buNone/>
              <a:defRPr sz="45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61" y="288000"/>
            <a:ext cx="892437" cy="4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9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94" y="205979"/>
            <a:ext cx="8423593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94" y="1200151"/>
            <a:ext cx="8423593" cy="33944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000" y="4767263"/>
            <a:ext cx="7686376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Education &amp; Training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376" y="4767263"/>
            <a:ext cx="909464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fld id="{DA2C159E-F13C-4A85-9A41-E7669D3E0D7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08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60" r:id="rId5"/>
    <p:sldLayoutId id="214748365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68" r:id="rId13"/>
    <p:sldLayoutId id="2147483666" r:id="rId14"/>
    <p:sldLayoutId id="2147483671" r:id="rId15"/>
    <p:sldLayoutId id="2147483669" r:id="rId16"/>
    <p:sldLayoutId id="2147483670" r:id="rId17"/>
    <p:sldLayoutId id="2147483675" r:id="rId1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yprogrammes.excellencegateway.org.uk/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learningvideos.co.uk/wp-content/uploads/2018/05/Childcare-NEW.mp4.mp4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283718"/>
            <a:ext cx="5544616" cy="1710328"/>
          </a:xfrm>
        </p:spPr>
        <p:txBody>
          <a:bodyPr/>
          <a:lstStyle/>
          <a:p>
            <a:r>
              <a:rPr lang="en-GB" sz="2400" dirty="0" smtClean="0"/>
              <a:t>maximising </a:t>
            </a:r>
            <a:r>
              <a:rPr lang="en-GB" sz="2400" dirty="0"/>
              <a:t>potential through study programmes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8720" y="4083918"/>
            <a:ext cx="5003760" cy="77608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Alin (adult learning improvement network)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Contact: INFO</a:t>
            </a:r>
            <a:r>
              <a:rPr lang="en-GB" dirty="0"/>
              <a:t>@ alin.org.uk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8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BRAND NEW STUDY PROGRAMME EXHIBITION SITE LAUNCHED DECEMBER 2018!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2466" t="9309" r="12899" b="23138"/>
          <a:stretch/>
        </p:blipFill>
        <p:spPr bwMode="auto">
          <a:xfrm>
            <a:off x="1464133" y="1200150"/>
            <a:ext cx="5999835" cy="339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48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BRAND NEW STUDY PROGRAMME EXHIBITION SITE LAUNCHED DECEMBER 2018!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The Excellence Gateway Exhibition Site, launched by the ETF </a:t>
            </a:r>
            <a:r>
              <a:rPr lang="en-GB" sz="2400" dirty="0" smtClean="0"/>
              <a:t>brings </a:t>
            </a:r>
            <a:r>
              <a:rPr lang="en-GB" sz="2400" dirty="0"/>
              <a:t>together all the key information and resources to help post-16 providers of study programmes in one </a:t>
            </a:r>
            <a:r>
              <a:rPr lang="en-GB" sz="2400" dirty="0" smtClean="0"/>
              <a:t>place.</a:t>
            </a:r>
          </a:p>
          <a:p>
            <a:r>
              <a:rPr lang="en-GB" sz="2400" dirty="0" smtClean="0"/>
              <a:t>Resources include </a:t>
            </a:r>
            <a:r>
              <a:rPr lang="en-GB" sz="2400" dirty="0"/>
              <a:t>reports, training materials, presentations, flyers, videos, posters, and case studies from study programmes. </a:t>
            </a:r>
            <a:endParaRPr lang="en-GB" sz="2400" dirty="0" smtClean="0"/>
          </a:p>
          <a:p>
            <a:r>
              <a:rPr lang="en-GB" sz="2400" u="sng" dirty="0">
                <a:hlinkClick r:id="rId2"/>
              </a:rPr>
              <a:t>https://studyprogrammes.excellencegateway.org.uk</a:t>
            </a:r>
            <a:r>
              <a:rPr lang="en-GB" sz="2400" u="sng" dirty="0" smtClean="0">
                <a:hlinkClick r:id="rId2"/>
              </a:rPr>
              <a:t>/</a:t>
            </a:r>
            <a:r>
              <a:rPr lang="en-GB" sz="2400" u="sng" dirty="0" smtClean="0"/>
              <a:t> </a:t>
            </a:r>
            <a:endParaRPr lang="en-GB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508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23275" cy="8572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ea typeface="+mj-ea"/>
                <a:cs typeface="+mj-cs"/>
              </a:rPr>
              <a:t> MAXIMISING </a:t>
            </a:r>
            <a:r>
              <a:rPr lang="en-GB" sz="2800" b="1" dirty="0">
                <a:ea typeface="+mj-ea"/>
                <a:cs typeface="+mj-cs"/>
              </a:rPr>
              <a:t>POTENTIAL THROUGH STUDY</a:t>
            </a:r>
            <a:br>
              <a:rPr lang="en-GB" sz="2800" b="1" dirty="0">
                <a:ea typeface="+mj-ea"/>
                <a:cs typeface="+mj-cs"/>
              </a:rPr>
            </a:br>
            <a:r>
              <a:rPr lang="en-GB" sz="2800" b="1" dirty="0">
                <a:ea typeface="+mj-ea"/>
                <a:cs typeface="+mj-cs"/>
              </a:rPr>
              <a:t> PROGRAMMES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276350"/>
            <a:ext cx="8351838" cy="12239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schemeClr val="accent6"/>
                </a:solidFill>
                <a:ea typeface="+mn-ea"/>
                <a:cs typeface="+mn-cs"/>
              </a:rPr>
              <a:t>Now into its </a:t>
            </a:r>
            <a:r>
              <a:rPr lang="en-GB" sz="2000" b="1" dirty="0" smtClean="0">
                <a:solidFill>
                  <a:schemeClr val="accent1"/>
                </a:solidFill>
                <a:ea typeface="+mn-ea"/>
                <a:cs typeface="+mn-cs"/>
              </a:rPr>
              <a:t>4th year </a:t>
            </a:r>
            <a:r>
              <a:rPr lang="en-GB" sz="2000" dirty="0" smtClean="0">
                <a:ea typeface="+mn-ea"/>
                <a:cs typeface="+mn-cs"/>
              </a:rPr>
              <a:t>supporting </a:t>
            </a:r>
            <a:r>
              <a:rPr lang="en-GB" sz="2000" dirty="0">
                <a:ea typeface="+mn-ea"/>
                <a:cs typeface="+mn-cs"/>
              </a:rPr>
              <a:t>providers in developing and managing </a:t>
            </a:r>
            <a:r>
              <a:rPr lang="en-GB" sz="2000" dirty="0" smtClean="0">
                <a:ea typeface="+mn-ea"/>
                <a:cs typeface="+mn-cs"/>
              </a:rPr>
              <a:t>16-19 </a:t>
            </a:r>
            <a:r>
              <a:rPr lang="en-GB" sz="2000" dirty="0">
                <a:ea typeface="+mn-ea"/>
                <a:cs typeface="+mn-cs"/>
              </a:rPr>
              <a:t>Study programmes to improve the quality and delivery.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n-ea"/>
              <a:cs typeface="+mn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53210706"/>
              </p:ext>
            </p:extLst>
          </p:nvPr>
        </p:nvGraphicFramePr>
        <p:xfrm>
          <a:off x="251520" y="1059582"/>
          <a:ext cx="8352928" cy="5020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51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23825"/>
            <a:ext cx="6172200" cy="62706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altLang="en-US" sz="2400" b="1" cap="none" dirty="0" smtClean="0">
                <a:ea typeface="ＭＳ Ｐゴシック" pitchFamily="34" charset="-128"/>
              </a:rPr>
              <a:t/>
            </a:r>
            <a:br>
              <a:rPr lang="en-GB" altLang="en-US" sz="2400" b="1" cap="none" dirty="0" smtClean="0">
                <a:ea typeface="ＭＳ Ｐゴシック" pitchFamily="34" charset="-128"/>
              </a:rPr>
            </a:br>
            <a:r>
              <a:rPr lang="en-GB" altLang="en-US" sz="2800" b="1" cap="none" dirty="0" smtClean="0">
                <a:ea typeface="ＭＳ Ｐゴシック" pitchFamily="34" charset="-128"/>
              </a:rPr>
              <a:t> TECHNICAL ROUTE FLYERS</a:t>
            </a:r>
            <a:br>
              <a:rPr lang="en-GB" altLang="en-US" sz="2800" b="1" cap="none" dirty="0" smtClean="0">
                <a:ea typeface="ＭＳ Ｐゴシック" pitchFamily="34" charset="-128"/>
              </a:rPr>
            </a:br>
            <a:endParaRPr lang="en-GB" altLang="en-US" sz="2800" b="1" cap="none" dirty="0" smtClean="0">
              <a:ea typeface="ＭＳ Ｐゴシック" pitchFamily="34" charset="-128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4681" r="4308" b="1558"/>
          <a:stretch>
            <a:fillRect/>
          </a:stretch>
        </p:blipFill>
        <p:spPr bwMode="auto">
          <a:xfrm>
            <a:off x="323850" y="771525"/>
            <a:ext cx="4572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64163" y="771525"/>
            <a:ext cx="3455987" cy="426243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Over </a:t>
            </a:r>
            <a:r>
              <a:rPr lang="en-GB" sz="2000" b="1" dirty="0" smtClean="0">
                <a:solidFill>
                  <a:srgbClr val="00B050"/>
                </a:solidFill>
                <a:ea typeface="+mn-ea"/>
                <a:cs typeface="+mn-cs"/>
              </a:rPr>
              <a:t>55</a:t>
            </a:r>
            <a:r>
              <a:rPr lang="en-GB" sz="2000" dirty="0" smtClean="0">
                <a:ea typeface="+mn-ea"/>
                <a:cs typeface="+mn-cs"/>
              </a:rPr>
              <a:t> produced promoting maths and English skills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0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All </a:t>
            </a:r>
            <a:r>
              <a:rPr lang="en-GB" sz="2000" b="1" dirty="0" smtClean="0">
                <a:solidFill>
                  <a:srgbClr val="00B050"/>
                </a:solidFill>
                <a:ea typeface="+mn-ea"/>
                <a:cs typeface="+mn-cs"/>
              </a:rPr>
              <a:t>15</a:t>
            </a:r>
            <a:r>
              <a:rPr lang="en-GB" sz="2000" dirty="0" smtClean="0">
                <a:ea typeface="+mn-ea"/>
                <a:cs typeface="+mn-cs"/>
              </a:rPr>
              <a:t> technical routes with practical tasks in job roles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0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Links to GCSE maths and English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0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2000" dirty="0" smtClean="0">
                <a:ea typeface="+mn-ea"/>
                <a:cs typeface="+mn-cs"/>
              </a:rPr>
              <a:t>Links to new Functional Skills maths and English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20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20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9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Screen Shot 2019-02-20 at 15.2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1763"/>
            <a:ext cx="6769100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092950" y="627063"/>
            <a:ext cx="1871663" cy="31051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Floristry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Level 3</a:t>
            </a:r>
          </a:p>
          <a:p>
            <a:pPr fontAlgn="auto">
              <a:spcAft>
                <a:spcPts val="0"/>
              </a:spcAft>
              <a:defRPr/>
            </a:pPr>
            <a:endParaRPr lang="en-GB" sz="2000" dirty="0" smtClean="0"/>
          </a:p>
          <a:p>
            <a:pPr fontAlgn="auto">
              <a:spcAft>
                <a:spcPts val="0"/>
              </a:spcAft>
              <a:defRPr/>
            </a:pPr>
            <a:endParaRPr lang="en-GB" sz="20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4483" t="11703" r="38830" b="3989"/>
          <a:stretch/>
        </p:blipFill>
        <p:spPr bwMode="auto">
          <a:xfrm>
            <a:off x="6930886" y="1491630"/>
            <a:ext cx="1889585" cy="2803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05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23825"/>
            <a:ext cx="6172200" cy="62706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altLang="en-US" sz="2400" cap="none" dirty="0" smtClean="0">
                <a:ea typeface="ＭＳ Ｐゴシック" pitchFamily="34" charset="-128"/>
              </a:rPr>
              <a:t/>
            </a:r>
            <a:br>
              <a:rPr lang="en-GB" altLang="en-US" sz="2400" cap="none" dirty="0" smtClean="0">
                <a:ea typeface="ＭＳ Ｐゴシック" pitchFamily="34" charset="-128"/>
              </a:rPr>
            </a:br>
            <a:r>
              <a:rPr lang="en-GB" altLang="en-US" sz="2800" b="1" cap="none" dirty="0" smtClean="0">
                <a:ea typeface="ＭＳ Ｐゴシック" pitchFamily="34" charset="-128"/>
              </a:rPr>
              <a:t> OCCUPATIONAL ROUTE FLYERS</a:t>
            </a:r>
            <a:br>
              <a:rPr lang="en-GB" altLang="en-US" sz="2800" b="1" cap="none" dirty="0" smtClean="0">
                <a:ea typeface="ＭＳ Ｐゴシック" pitchFamily="34" charset="-128"/>
              </a:rPr>
            </a:br>
            <a:endParaRPr lang="en-GB" altLang="en-US" sz="2800" b="1" cap="none" dirty="0" smtClean="0">
              <a:ea typeface="ＭＳ Ｐゴシック" pitchFamily="34" charset="-128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965229"/>
              </p:ext>
            </p:extLst>
          </p:nvPr>
        </p:nvGraphicFramePr>
        <p:xfrm>
          <a:off x="2195736" y="843558"/>
          <a:ext cx="9217024" cy="413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700" name="Picture 2" descr="L2 Barber v4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61988"/>
            <a:ext cx="3167063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creen Shot 2019-02-20 at 15.3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3825"/>
            <a:ext cx="70675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380288" y="1058863"/>
            <a:ext cx="1585912" cy="31051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Barber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Level 2</a:t>
            </a:r>
          </a:p>
          <a:p>
            <a:pPr fontAlgn="auto">
              <a:spcAft>
                <a:spcPts val="0"/>
              </a:spcAft>
              <a:defRPr/>
            </a:pPr>
            <a:endParaRPr lang="en-GB" sz="2000" dirty="0" smtClean="0"/>
          </a:p>
          <a:p>
            <a:pPr fontAlgn="auto">
              <a:spcAft>
                <a:spcPts val="0"/>
              </a:spcAft>
              <a:defRPr/>
            </a:pP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8270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15816" y="699542"/>
          <a:ext cx="7488831" cy="4375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676" name="Picture 4" descr="Algebra 2.3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31750"/>
            <a:ext cx="3635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092950" y="1058863"/>
            <a:ext cx="1728788" cy="310515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Hospitality Team Member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 smtClean="0"/>
              <a:t>Level 1</a:t>
            </a:r>
          </a:p>
          <a:p>
            <a:pPr fontAlgn="auto">
              <a:spcAft>
                <a:spcPts val="0"/>
              </a:spcAft>
              <a:defRPr/>
            </a:pPr>
            <a:endParaRPr lang="en-GB" sz="2000" dirty="0" smtClean="0"/>
          </a:p>
          <a:p>
            <a:pPr fontAlgn="auto">
              <a:spcAft>
                <a:spcPts val="0"/>
              </a:spcAft>
              <a:defRPr/>
            </a:pPr>
            <a:endParaRPr lang="en-GB" sz="2000" b="1" dirty="0"/>
          </a:p>
        </p:txBody>
      </p:sp>
      <p:pic>
        <p:nvPicPr>
          <p:cNvPr id="23555" name="Picture 5" descr="Screen Shot 2019-02-20 at 15.37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66960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18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/>
              <a:t> </a:t>
            </a:r>
            <a:r>
              <a:rPr lang="en-GB" sz="2800" b="1" dirty="0" smtClean="0"/>
              <a:t>ANIMATIONS – TO REACH A WIDER AUDIENCE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94" y="987574"/>
            <a:ext cx="8423593" cy="3960440"/>
          </a:xfrm>
        </p:spPr>
        <p:txBody>
          <a:bodyPr/>
          <a:lstStyle/>
          <a:p>
            <a:r>
              <a:rPr lang="en-GB" sz="2000" dirty="0" smtClean="0"/>
              <a:t>Promote communication and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calculation in job roles.</a:t>
            </a:r>
          </a:p>
          <a:p>
            <a:r>
              <a:rPr lang="en-GB" sz="2000" dirty="0"/>
              <a:t>Limited to one and a half 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minutes for </a:t>
            </a:r>
            <a:r>
              <a:rPr lang="en-GB" sz="2000" dirty="0"/>
              <a:t>maximum </a:t>
            </a:r>
            <a:r>
              <a:rPr lang="en-GB" sz="2000" dirty="0" smtClean="0"/>
              <a:t>impact.</a:t>
            </a:r>
          </a:p>
          <a:p>
            <a:pPr lvl="0"/>
            <a:r>
              <a:rPr lang="en-GB" sz="2000" b="1" dirty="0">
                <a:solidFill>
                  <a:srgbClr val="00B050"/>
                </a:solidFill>
              </a:rPr>
              <a:t>15</a:t>
            </a:r>
            <a:r>
              <a:rPr lang="en-GB" sz="2000" dirty="0"/>
              <a:t> completed. 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5</a:t>
            </a:r>
            <a:r>
              <a:rPr lang="en-GB" sz="2000" b="1" dirty="0"/>
              <a:t> </a:t>
            </a:r>
            <a:r>
              <a:rPr lang="en-GB" sz="2000" dirty="0"/>
              <a:t>are currently </a:t>
            </a:r>
            <a:r>
              <a:rPr lang="en-GB" sz="2000" dirty="0" smtClean="0"/>
              <a:t>available on the</a:t>
            </a:r>
          </a:p>
          <a:p>
            <a:pPr marL="0" indent="0">
              <a:buNone/>
            </a:pPr>
            <a:r>
              <a:rPr lang="en-GB" sz="2000" dirty="0" smtClean="0"/>
              <a:t>     ETF Excellence Gateway. </a:t>
            </a:r>
          </a:p>
          <a:p>
            <a:r>
              <a:rPr lang="en-GB" sz="2000" dirty="0" smtClean="0"/>
              <a:t>Click below to access video: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>
                <a:hlinkClick r:id="rId2"/>
              </a:rPr>
              <a:t>https</a:t>
            </a:r>
            <a:r>
              <a:rPr lang="en-GB" sz="2000" dirty="0">
                <a:hlinkClick r:id="rId2"/>
              </a:rPr>
              <a:t>://learningvideos.co.uk/wp-content/uploads/2018/05/Childcare-NEW.mp4.mp4</a:t>
            </a:r>
            <a:r>
              <a:rPr lang="en-GB" sz="2000" dirty="0"/>
              <a:t> </a:t>
            </a:r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411" t="13077" r="20994" b="4359"/>
          <a:stretch/>
        </p:blipFill>
        <p:spPr bwMode="auto">
          <a:xfrm>
            <a:off x="4139952" y="987574"/>
            <a:ext cx="4536504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222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TF Master">
  <a:themeElements>
    <a:clrScheme name="ETF Brand Colou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A068"/>
      </a:accent1>
      <a:accent2>
        <a:srgbClr val="E51C41"/>
      </a:accent2>
      <a:accent3>
        <a:srgbClr val="FDB913"/>
      </a:accent3>
      <a:accent4>
        <a:srgbClr val="0071F8"/>
      </a:accent4>
      <a:accent5>
        <a:srgbClr val="BE0064"/>
      </a:accent5>
      <a:accent6>
        <a:srgbClr val="000000"/>
      </a:accent6>
      <a:hlink>
        <a:srgbClr val="0000FF"/>
      </a:hlink>
      <a:folHlink>
        <a:srgbClr val="800080"/>
      </a:folHlink>
    </a:clrScheme>
    <a:fontScheme name="ETF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350" dirty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ETF PPT TEMPLATE 2017 REVISION 2" id="{D9072210-44E4-4708-8F0F-C17D53D19737}" vid="{93905E69-2C3A-474D-AE1D-AE1AB7FC7A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ETF PPT TEMPLATE 2017 REVISION 2</Template>
  <TotalTime>929</TotalTime>
  <Words>311</Words>
  <Application>Microsoft Office PowerPoint</Application>
  <PresentationFormat>On-screen Show (16:9)</PresentationFormat>
  <Paragraphs>61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ETF Master</vt:lpstr>
      <vt:lpstr>maximising potential through study programmes</vt:lpstr>
      <vt:lpstr> MAXIMISING POTENTIAL THROUGH STUDY  PROGRAMMES</vt:lpstr>
      <vt:lpstr>  TECHNICAL ROUTE FLYERS </vt:lpstr>
      <vt:lpstr>PowerPoint Presentation</vt:lpstr>
      <vt:lpstr>  OCCUPATIONAL ROUTE FLYERS </vt:lpstr>
      <vt:lpstr>PowerPoint Presentation</vt:lpstr>
      <vt:lpstr>PowerPoint Presentation</vt:lpstr>
      <vt:lpstr>PowerPoint Presentation</vt:lpstr>
      <vt:lpstr> ANIMATIONS – TO REACH A WIDER AUDIENCE</vt:lpstr>
      <vt:lpstr>BRAND NEW STUDY PROGRAMME EXHIBITION SITE LAUNCHED DECEMBER 2018! </vt:lpstr>
      <vt:lpstr>BRAND NEW STUDY PROGRAMME EXHIBITION SITE LAUNCHED DECEMBER 2018!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underpinning excellence</dc:title>
  <dc:creator>Isidora Markou</dc:creator>
  <cp:lastModifiedBy>Barbara Gregory</cp:lastModifiedBy>
  <cp:revision>93</cp:revision>
  <cp:lastPrinted>2018-06-22T10:17:26Z</cp:lastPrinted>
  <dcterms:created xsi:type="dcterms:W3CDTF">2017-02-15T10:39:02Z</dcterms:created>
  <dcterms:modified xsi:type="dcterms:W3CDTF">2019-03-12T15:38:28Z</dcterms:modified>
</cp:coreProperties>
</file>