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octet-stream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461" r:id="rId2"/>
    <p:sldId id="517" r:id="rId3"/>
    <p:sldId id="519" r:id="rId4"/>
    <p:sldId id="521" r:id="rId5"/>
    <p:sldId id="523" r:id="rId6"/>
    <p:sldId id="525" r:id="rId7"/>
    <p:sldId id="528" r:id="rId8"/>
    <p:sldId id="530" r:id="rId9"/>
    <p:sldId id="532" r:id="rId10"/>
    <p:sldId id="534" r:id="rId11"/>
    <p:sldId id="537" r:id="rId12"/>
    <p:sldId id="539" r:id="rId13"/>
    <p:sldId id="542" r:id="rId14"/>
    <p:sldId id="545" r:id="rId15"/>
    <p:sldId id="547" r:id="rId16"/>
    <p:sldId id="549" r:id="rId17"/>
    <p:sldId id="551" r:id="rId18"/>
    <p:sldId id="553" r:id="rId19"/>
    <p:sldId id="555" r:id="rId20"/>
    <p:sldId id="558" r:id="rId21"/>
    <p:sldId id="560" r:id="rId22"/>
    <p:sldId id="562" r:id="rId23"/>
    <p:sldId id="564" r:id="rId24"/>
    <p:sldId id="567" r:id="rId25"/>
    <p:sldId id="571" r:id="rId26"/>
  </p:sldIdLst>
  <p:sldSz cx="9144000" cy="7380288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cc-d.jack" initials="b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03A"/>
    <a:srgbClr val="ED1849"/>
    <a:srgbClr val="B10C01"/>
    <a:srgbClr val="ECF4FF"/>
    <a:srgbClr val="D5F6FF"/>
    <a:srgbClr val="C7EDFF"/>
    <a:srgbClr val="209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4" autoAdjust="0"/>
    <p:restoredTop sz="93657" autoAdjust="0"/>
  </p:normalViewPr>
  <p:slideViewPr>
    <p:cSldViewPr snapToGrid="0" snapToObjects="1">
      <p:cViewPr varScale="1">
        <p:scale>
          <a:sx n="63" d="100"/>
          <a:sy n="63" d="100"/>
        </p:scale>
        <p:origin x="1518" y="60"/>
      </p:cViewPr>
      <p:guideLst>
        <p:guide orient="horz" pos="232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65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3200-413C-BB64-C36CCD9032CC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3200-413C-BB64-C36CCD9032CC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3200-413C-BB64-C36CCD9032CC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3200-413C-BB64-C36CCD9032CC}"/>
              </c:ext>
            </c:extLst>
          </c:dPt>
          <c:dPt>
            <c:idx val="4"/>
            <c:bubble3D val="0"/>
            <c:spPr>
              <a:solidFill>
                <a:srgbClr val="27AFD7"/>
              </a:solidFill>
            </c:spPr>
            <c:extLst>
              <c:ext xmlns:c16="http://schemas.microsoft.com/office/drawing/2014/chart" uri="{C3380CC4-5D6E-409C-BE32-E72D297353CC}">
                <c16:uniqueId val="{00000009-3200-413C-BB64-C36CCD9032CC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0.21</c:v>
                </c:pt>
                <c:pt idx="1">
                  <c:v>0.31</c:v>
                </c:pt>
                <c:pt idx="2">
                  <c:v>0.47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200-413C-BB64-C36CCD903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'Sheet1'!$A$2:$A$4</c:f>
              <c:strCache>
                <c:ptCount val="3"/>
                <c:pt idx="0">
                  <c:v>Don't know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</c:v>
                </c:pt>
                <c:pt idx="1">
                  <c:v>0.5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9A-4E08-BA12-339D30AC6B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'Sheet1'!$A$2:$A$16</c:f>
              <c:strCache>
                <c:ptCount val="15"/>
                <c:pt idx="0">
                  <c:v>Other, please specify</c:v>
                </c:pt>
                <c:pt idx="1">
                  <c:v>Don’t know</c:v>
                </c:pt>
                <c:pt idx="2">
                  <c:v>No action taken</c:v>
                </c:pt>
                <c:pt idx="3">
                  <c:v>Targeted recruitment of non-UK nationals overseas</c:v>
                </c:pt>
                <c:pt idx="4">
                  <c:v>Relocated business partially or completely overseas</c:v>
                </c:pt>
                <c:pt idx="5">
                  <c:v>Downsized or significantly changed business model</c:v>
                </c:pt>
                <c:pt idx="6">
                  <c:v>Retained older workers</c:v>
                </c:pt>
                <c:pt idx="7">
                  <c:v>Increased pay and benefits</c:v>
                </c:pt>
                <c:pt idx="8">
                  <c:v>Increased investment in automation</c:v>
                </c:pt>
                <c:pt idx="9">
                  <c:v>Used self-employed workers/contractors</c:v>
                </c:pt>
                <c:pt idx="10">
                  <c:v>Outsourced work to other companies</c:v>
                </c:pt>
                <c:pt idx="11">
                  <c:v>Used inter-company transfers of staff</c:v>
                </c:pt>
                <c:pt idx="12">
                  <c:v>Developed relationship/pipeline with local school/college/university</c:v>
                </c:pt>
                <c:pt idx="13">
                  <c:v>Increased investment in training</c:v>
                </c:pt>
                <c:pt idx="14">
                  <c:v>Increased investment in recruitment</c:v>
                </c:pt>
              </c:strCache>
            </c:strRef>
          </c:cat>
          <c:val>
            <c:numRef>
              <c:f>'Sheet1'!$B$2:$B$16</c:f>
              <c:numCache>
                <c:formatCode>0%</c:formatCode>
                <c:ptCount val="15"/>
                <c:pt idx="0">
                  <c:v>7.0000000000000007E-2</c:v>
                </c:pt>
                <c:pt idx="1">
                  <c:v>0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0.04</c:v>
                </c:pt>
                <c:pt idx="5">
                  <c:v>7.0000000000000007E-2</c:v>
                </c:pt>
                <c:pt idx="6">
                  <c:v>0.25</c:v>
                </c:pt>
                <c:pt idx="7">
                  <c:v>0.31</c:v>
                </c:pt>
                <c:pt idx="8">
                  <c:v>0.28999999999999998</c:v>
                </c:pt>
                <c:pt idx="9">
                  <c:v>0.2</c:v>
                </c:pt>
                <c:pt idx="10">
                  <c:v>0.24</c:v>
                </c:pt>
                <c:pt idx="11">
                  <c:v>0.15</c:v>
                </c:pt>
                <c:pt idx="12">
                  <c:v>0.25</c:v>
                </c:pt>
                <c:pt idx="13">
                  <c:v>0.31</c:v>
                </c:pt>
                <c:pt idx="14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3-41D0-A63C-FBA04E496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'Sheet1'!$A$2:$A$13</c:f>
              <c:strCache>
                <c:ptCount val="12"/>
                <c:pt idx="0">
                  <c:v>Other, please specify</c:v>
                </c:pt>
                <c:pt idx="1">
                  <c:v>None of these</c:v>
                </c:pt>
                <c:pt idx="2">
                  <c:v>Don’t know</c:v>
                </c:pt>
                <c:pt idx="3">
                  <c:v>Use recruitment agencies based outside EU</c:v>
                </c:pt>
                <c:pt idx="4">
                  <c:v>Use recruitment agencies based outside UK, but elsewhere in EU</c:v>
                </c:pt>
                <c:pt idx="5">
                  <c:v>Use recruitment agencies based in the UK</c:v>
                </c:pt>
                <c:pt idx="6">
                  <c:v>Advertise in trade publication or national newspaper</c:v>
                </c:pt>
                <c:pt idx="7">
                  <c:v>Advertise in local newspaper</c:v>
                </c:pt>
                <c:pt idx="8">
                  <c:v>Word of mouth</c:v>
                </c:pt>
                <c:pt idx="9">
                  <c:v>Contact JobCentre</c:v>
                </c:pt>
                <c:pt idx="10">
                  <c:v>Post job adverts to online job search website</c:v>
                </c:pt>
                <c:pt idx="11">
                  <c:v>Post job adverts to company website</c:v>
                </c:pt>
              </c:strCache>
            </c:strRef>
          </c:cat>
          <c:val>
            <c:numRef>
              <c:f>'Sheet1'!$B$2:$B$13</c:f>
              <c:numCache>
                <c:formatCode>0%</c:formatCode>
                <c:ptCount val="12"/>
                <c:pt idx="0">
                  <c:v>7.0000000000000007E-2</c:v>
                </c:pt>
                <c:pt idx="1">
                  <c:v>0.08</c:v>
                </c:pt>
                <c:pt idx="2">
                  <c:v>0.01</c:v>
                </c:pt>
                <c:pt idx="3">
                  <c:v>0.03</c:v>
                </c:pt>
                <c:pt idx="4">
                  <c:v>0.04</c:v>
                </c:pt>
                <c:pt idx="5">
                  <c:v>0.48</c:v>
                </c:pt>
                <c:pt idx="6">
                  <c:v>0.04</c:v>
                </c:pt>
                <c:pt idx="7">
                  <c:v>0.13</c:v>
                </c:pt>
                <c:pt idx="8">
                  <c:v>0.48</c:v>
                </c:pt>
                <c:pt idx="9">
                  <c:v>0.16</c:v>
                </c:pt>
                <c:pt idx="10">
                  <c:v>0.4</c:v>
                </c:pt>
                <c:pt idx="11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AF-4AEE-AA37-09550DD883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EU nationals (i.e. non-UK)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'Sheet1'!$A$2:$A$8</c:f>
              <c:strCache>
                <c:ptCount val="7"/>
                <c:pt idx="0">
                  <c:v>0%</c:v>
                </c:pt>
                <c:pt idx="1">
                  <c:v>1-9%</c:v>
                </c:pt>
                <c:pt idx="2">
                  <c:v>10-19%</c:v>
                </c:pt>
                <c:pt idx="3">
                  <c:v>20-49%</c:v>
                </c:pt>
                <c:pt idx="4">
                  <c:v>50-79%</c:v>
                </c:pt>
                <c:pt idx="5">
                  <c:v>80-100%</c:v>
                </c:pt>
                <c:pt idx="6">
                  <c:v>Don't know</c:v>
                </c:pt>
              </c:strCache>
            </c:strRef>
          </c:cat>
          <c:val>
            <c:numRef>
              <c:f>'Sheet1'!$B$2:$B$8</c:f>
              <c:numCache>
                <c:formatCode>0%</c:formatCode>
                <c:ptCount val="7"/>
                <c:pt idx="0">
                  <c:v>0.41</c:v>
                </c:pt>
                <c:pt idx="1">
                  <c:v>0.23</c:v>
                </c:pt>
                <c:pt idx="2">
                  <c:v>0.06</c:v>
                </c:pt>
                <c:pt idx="3">
                  <c:v>0.1</c:v>
                </c:pt>
                <c:pt idx="4">
                  <c:v>0.02</c:v>
                </c:pt>
                <c:pt idx="5">
                  <c:v>0.12</c:v>
                </c:pt>
                <c:pt idx="6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9-44F7-8C2D-9193ED4EBD84}"/>
            </c:ext>
          </c:extLst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Non-EU nationals (i.e. rest of the world)</c:v>
                </c:pt>
              </c:strCache>
            </c:strRef>
          </c:tx>
          <c:spPr>
            <a:solidFill>
              <a:srgbClr val="A6BDDB"/>
            </a:solidFill>
          </c:spPr>
          <c:invertIfNegative val="0"/>
          <c:cat>
            <c:strRef>
              <c:f>'Sheet1'!$A$2:$A$8</c:f>
              <c:strCache>
                <c:ptCount val="7"/>
                <c:pt idx="0">
                  <c:v>0%</c:v>
                </c:pt>
                <c:pt idx="1">
                  <c:v>1-9%</c:v>
                </c:pt>
                <c:pt idx="2">
                  <c:v>10-19%</c:v>
                </c:pt>
                <c:pt idx="3">
                  <c:v>20-49%</c:v>
                </c:pt>
                <c:pt idx="4">
                  <c:v>50-79%</c:v>
                </c:pt>
                <c:pt idx="5">
                  <c:v>80-100%</c:v>
                </c:pt>
                <c:pt idx="6">
                  <c:v>Don't know</c:v>
                </c:pt>
              </c:strCache>
            </c:strRef>
          </c:cat>
          <c:val>
            <c:numRef>
              <c:f>'Sheet1'!$C$2:$C$8</c:f>
              <c:numCache>
                <c:formatCode>0%</c:formatCode>
                <c:ptCount val="7"/>
                <c:pt idx="0">
                  <c:v>0.63</c:v>
                </c:pt>
                <c:pt idx="1">
                  <c:v>0.23</c:v>
                </c:pt>
                <c:pt idx="2">
                  <c:v>0.04</c:v>
                </c:pt>
                <c:pt idx="3">
                  <c:v>0.03</c:v>
                </c:pt>
                <c:pt idx="4">
                  <c:v>0</c:v>
                </c:pt>
                <c:pt idx="5">
                  <c:v>0.01</c:v>
                </c:pt>
                <c:pt idx="6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9-44F7-8C2D-9193ED4EBD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'Sheet1'!$A$2:$A$8</c:f>
              <c:strCache>
                <c:ptCount val="7"/>
                <c:pt idx="0">
                  <c:v>Don't know</c:v>
                </c:pt>
                <c:pt idx="1">
                  <c:v>80-100%</c:v>
                </c:pt>
                <c:pt idx="2">
                  <c:v>50-79%</c:v>
                </c:pt>
                <c:pt idx="3">
                  <c:v>20-49%</c:v>
                </c:pt>
                <c:pt idx="4">
                  <c:v>10-19%</c:v>
                </c:pt>
                <c:pt idx="5">
                  <c:v>1-9%</c:v>
                </c:pt>
                <c:pt idx="6">
                  <c:v>0%</c:v>
                </c:pt>
              </c:strCache>
            </c:strRef>
          </c:cat>
          <c:val>
            <c:numRef>
              <c:f>'Sheet1'!$B$2:$B$8</c:f>
              <c:numCache>
                <c:formatCode>0%</c:formatCode>
                <c:ptCount val="7"/>
                <c:pt idx="0">
                  <c:v>0.01</c:v>
                </c:pt>
                <c:pt idx="1">
                  <c:v>0.01</c:v>
                </c:pt>
                <c:pt idx="2">
                  <c:v>0.03</c:v>
                </c:pt>
                <c:pt idx="3">
                  <c:v>0.05</c:v>
                </c:pt>
                <c:pt idx="4">
                  <c:v>0.11</c:v>
                </c:pt>
                <c:pt idx="5">
                  <c:v>0.22</c:v>
                </c:pt>
                <c:pt idx="6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5F-4F3C-A9FD-682900E42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'Sheet1'!$A$2:$A$8</c:f>
              <c:strCache>
                <c:ptCount val="7"/>
                <c:pt idx="0">
                  <c:v>Don't know</c:v>
                </c:pt>
                <c:pt idx="1">
                  <c:v>80-100%</c:v>
                </c:pt>
                <c:pt idx="2">
                  <c:v>50-79%</c:v>
                </c:pt>
                <c:pt idx="3">
                  <c:v>20-49%</c:v>
                </c:pt>
                <c:pt idx="4">
                  <c:v>10-19%</c:v>
                </c:pt>
                <c:pt idx="5">
                  <c:v>1-9%</c:v>
                </c:pt>
                <c:pt idx="6">
                  <c:v>0%</c:v>
                </c:pt>
              </c:strCache>
            </c:strRef>
          </c:cat>
          <c:val>
            <c:numRef>
              <c:f>'Sheet1'!$B$2:$B$8</c:f>
              <c:numCache>
                <c:formatCode>0%</c:formatCode>
                <c:ptCount val="7"/>
                <c:pt idx="0">
                  <c:v>0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0.03</c:v>
                </c:pt>
                <c:pt idx="5">
                  <c:v>0.24</c:v>
                </c:pt>
                <c:pt idx="6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2D-4F70-86C3-FF6FA67BC7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'Sheet1'!$A$2:$A$6</c:f>
              <c:strCache>
                <c:ptCount val="5"/>
                <c:pt idx="0">
                  <c:v>Don't know</c:v>
                </c:pt>
                <c:pt idx="1">
                  <c:v>Un-/semi-skilled</c:v>
                </c:pt>
                <c:pt idx="2">
                  <c:v>Clerical/administrative</c:v>
                </c:pt>
                <c:pt idx="3">
                  <c:v>Skilled manual/technical</c:v>
                </c:pt>
                <c:pt idx="4">
                  <c:v>Professional/managerial</c:v>
                </c:pt>
              </c:strCache>
            </c:strRef>
          </c:cat>
          <c:val>
            <c:numRef>
              <c:f>'Sheet1'!$B$2:$B$6</c:f>
              <c:numCache>
                <c:formatCode>0%</c:formatCode>
                <c:ptCount val="5"/>
                <c:pt idx="0">
                  <c:v>0.02</c:v>
                </c:pt>
                <c:pt idx="1">
                  <c:v>0.48</c:v>
                </c:pt>
                <c:pt idx="2">
                  <c:v>0.28999999999999998</c:v>
                </c:pt>
                <c:pt idx="3">
                  <c:v>0.46</c:v>
                </c:pt>
                <c:pt idx="4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9A-45AF-BD05-CAA4008B09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'Sheet1'!$A$2:$A$7</c:f>
              <c:strCache>
                <c:ptCount val="6"/>
                <c:pt idx="0">
                  <c:v>Don't know</c:v>
                </c:pt>
                <c:pt idx="1">
                  <c:v>Significant negative impact</c:v>
                </c:pt>
                <c:pt idx="2">
                  <c:v>Slight negative impact</c:v>
                </c:pt>
                <c:pt idx="3">
                  <c:v>No impact</c:v>
                </c:pt>
                <c:pt idx="4">
                  <c:v>Slight positive impact</c:v>
                </c:pt>
                <c:pt idx="5">
                  <c:v>Significant positive impact</c:v>
                </c:pt>
              </c:strCache>
            </c:strRef>
          </c:cat>
          <c:val>
            <c:numRef>
              <c:f>'Sheet1'!$B$2:$B$7</c:f>
              <c:numCache>
                <c:formatCode>0%</c:formatCode>
                <c:ptCount val="6"/>
                <c:pt idx="0">
                  <c:v>0.05</c:v>
                </c:pt>
                <c:pt idx="1">
                  <c:v>0.15</c:v>
                </c:pt>
                <c:pt idx="2">
                  <c:v>0.18</c:v>
                </c:pt>
                <c:pt idx="3">
                  <c:v>0.61</c:v>
                </c:pt>
                <c:pt idx="4">
                  <c:v>0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76-40A2-80B2-241B899D4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'Sheet1'!$A$2:$A$12</c:f>
              <c:strCache>
                <c:ptCount val="11"/>
                <c:pt idx="0">
                  <c:v>Other, please specify</c:v>
                </c:pt>
                <c:pt idx="1">
                  <c:v>My business would not be affected</c:v>
                </c:pt>
                <c:pt idx="2">
                  <c:v>Don’t know</c:v>
                </c:pt>
                <c:pt idx="3">
                  <c:v>Relocate business partially or complete overseas</c:v>
                </c:pt>
                <c:pt idx="4">
                  <c:v>Downsize or significantly change business model</c:v>
                </c:pt>
                <c:pt idx="5">
                  <c:v>Plan to retain older employees</c:v>
                </c:pt>
                <c:pt idx="6">
                  <c:v>Invest more in training</c:v>
                </c:pt>
                <c:pt idx="7">
                  <c:v>Focus recruitment on apprentices</c:v>
                </c:pt>
                <c:pt idx="8">
                  <c:v>Focus recruitment on non-EU (rest of the world) workers</c:v>
                </c:pt>
                <c:pt idx="9">
                  <c:v>Focus recruitment on UK workers</c:v>
                </c:pt>
                <c:pt idx="10">
                  <c:v>Pay additional costs to recruit from the EU (if this is possible)</c:v>
                </c:pt>
              </c:strCache>
            </c:strRef>
          </c:cat>
          <c:val>
            <c:numRef>
              <c:f>'Sheet1'!$B$2:$B$12</c:f>
              <c:numCache>
                <c:formatCode>0%</c:formatCode>
                <c:ptCount val="11"/>
                <c:pt idx="0">
                  <c:v>0.03</c:v>
                </c:pt>
                <c:pt idx="1">
                  <c:v>0.47</c:v>
                </c:pt>
                <c:pt idx="2">
                  <c:v>0.09</c:v>
                </c:pt>
                <c:pt idx="3">
                  <c:v>0.06</c:v>
                </c:pt>
                <c:pt idx="4">
                  <c:v>0.01</c:v>
                </c:pt>
                <c:pt idx="5">
                  <c:v>0.12</c:v>
                </c:pt>
                <c:pt idx="6">
                  <c:v>0.1</c:v>
                </c:pt>
                <c:pt idx="7">
                  <c:v>0.11</c:v>
                </c:pt>
                <c:pt idx="8">
                  <c:v>0.09</c:v>
                </c:pt>
                <c:pt idx="9">
                  <c:v>0.25</c:v>
                </c:pt>
                <c:pt idx="10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EE-467B-8226-903514CBEF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'Sheet1'!$A$2:$A$9</c:f>
              <c:strCache>
                <c:ptCount val="8"/>
                <c:pt idx="0">
                  <c:v>Don't know</c:v>
                </c:pt>
                <c:pt idx="1">
                  <c:v>Over 65</c:v>
                </c:pt>
                <c:pt idx="2">
                  <c:v>60-65</c:v>
                </c:pt>
                <c:pt idx="3">
                  <c:v>51-60</c:v>
                </c:pt>
                <c:pt idx="4">
                  <c:v>41-50</c:v>
                </c:pt>
                <c:pt idx="5">
                  <c:v>31-40</c:v>
                </c:pt>
                <c:pt idx="6">
                  <c:v>22-30</c:v>
                </c:pt>
                <c:pt idx="7">
                  <c:v>16-21</c:v>
                </c:pt>
              </c:strCache>
            </c:strRef>
          </c:cat>
          <c:val>
            <c:numRef>
              <c:f>'Sheet1'!$B$2:$B$9</c:f>
              <c:numCache>
                <c:formatCode>0%</c:formatCode>
                <c:ptCount val="8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0.05</c:v>
                </c:pt>
                <c:pt idx="4">
                  <c:v>0.38</c:v>
                </c:pt>
                <c:pt idx="5">
                  <c:v>0.46</c:v>
                </c:pt>
                <c:pt idx="6">
                  <c:v>0.08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BE-4E9D-8B62-82F6E6A86D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446A-4963-8E68-4ACCCC3AF145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446A-4963-8E68-4ACCCC3AF145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446A-4963-8E68-4ACCCC3AF145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446A-4963-8E68-4ACCCC3AF145}"/>
              </c:ext>
            </c:extLst>
          </c:dPt>
          <c:dPt>
            <c:idx val="4"/>
            <c:bubble3D val="0"/>
            <c:spPr>
              <a:solidFill>
                <a:srgbClr val="25711C"/>
              </a:solidFill>
            </c:spPr>
            <c:extLst>
              <c:ext xmlns:c16="http://schemas.microsoft.com/office/drawing/2014/chart" uri="{C3380CC4-5D6E-409C-BE32-E72D297353CC}">
                <c16:uniqueId val="{00000009-446A-4963-8E68-4ACCCC3AF145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0.04</c:v>
                </c:pt>
                <c:pt idx="1">
                  <c:v>0.17</c:v>
                </c:pt>
                <c:pt idx="2">
                  <c:v>0.65</c:v>
                </c:pt>
                <c:pt idx="3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46A-4963-8E68-4ACCCC3AF1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'Sheet1'!$A$2:$A$7</c:f>
              <c:strCache>
                <c:ptCount val="6"/>
                <c:pt idx="0">
                  <c:v>Don’t know</c:v>
                </c:pt>
                <c:pt idx="1">
                  <c:v>Significant decrease</c:v>
                </c:pt>
                <c:pt idx="2">
                  <c:v>Slight decrease</c:v>
                </c:pt>
                <c:pt idx="3">
                  <c:v>No increase nor decrease</c:v>
                </c:pt>
                <c:pt idx="4">
                  <c:v>Slight increase</c:v>
                </c:pt>
                <c:pt idx="5">
                  <c:v>Significant increase</c:v>
                </c:pt>
              </c:strCache>
            </c:strRef>
          </c:cat>
          <c:val>
            <c:numRef>
              <c:f>'Sheet1'!$B$2:$B$7</c:f>
              <c:numCache>
                <c:formatCode>0%</c:formatCode>
                <c:ptCount val="6"/>
                <c:pt idx="0">
                  <c:v>0.01</c:v>
                </c:pt>
                <c:pt idx="1">
                  <c:v>0.01</c:v>
                </c:pt>
                <c:pt idx="2">
                  <c:v>0.03</c:v>
                </c:pt>
                <c:pt idx="3">
                  <c:v>0.56000000000000005</c:v>
                </c:pt>
                <c:pt idx="4">
                  <c:v>0.32</c:v>
                </c:pt>
                <c:pt idx="5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7F-4EC6-A8B9-35363057EC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'Sheet1'!$A$2:$A$4</c:f>
              <c:strCache>
                <c:ptCount val="3"/>
                <c:pt idx="0">
                  <c:v>Don't know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0.01</c:v>
                </c:pt>
                <c:pt idx="1">
                  <c:v>0.73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D5-407A-AEE0-4C85FA0F0D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'Sheet1'!$A$2:$A$11</c:f>
              <c:strCache>
                <c:ptCount val="10"/>
                <c:pt idx="0">
                  <c:v>Other, please specify</c:v>
                </c:pt>
                <c:pt idx="1">
                  <c:v>Don’t know</c:v>
                </c:pt>
                <c:pt idx="2">
                  <c:v>My business does not offer any of the above travel benefits</c:v>
                </c:pt>
                <c:pt idx="3">
                  <c:v>Cycle to work scheme (e.g. subsidised bikes and equipment)</c:v>
                </c:pt>
                <c:pt idx="4">
                  <c:v>Subsidised car parking/loans for car parking</c:v>
                </c:pt>
                <c:pt idx="5">
                  <c:v>Company car</c:v>
                </c:pt>
                <c:pt idx="6">
                  <c:v>Flexible travel booking for business trips</c:v>
                </c:pt>
                <c:pt idx="7">
                  <c:v>First class business travel for business trips</c:v>
                </c:pt>
                <c:pt idx="8">
                  <c:v>Subsidised travel for employees to travel to/from work</c:v>
                </c:pt>
                <c:pt idx="9">
                  <c:v>Season ticket loans for employees to travel to/from work</c:v>
                </c:pt>
              </c:strCache>
            </c:strRef>
          </c:cat>
          <c:val>
            <c:numRef>
              <c:f>'Sheet1'!$B$2:$B$11</c:f>
              <c:numCache>
                <c:formatCode>0%</c:formatCode>
                <c:ptCount val="10"/>
                <c:pt idx="0">
                  <c:v>0.09</c:v>
                </c:pt>
                <c:pt idx="1">
                  <c:v>0.03</c:v>
                </c:pt>
                <c:pt idx="2">
                  <c:v>0.4</c:v>
                </c:pt>
                <c:pt idx="3">
                  <c:v>0.24</c:v>
                </c:pt>
                <c:pt idx="4">
                  <c:v>0.1</c:v>
                </c:pt>
                <c:pt idx="5">
                  <c:v>0.31</c:v>
                </c:pt>
                <c:pt idx="6">
                  <c:v>0.09</c:v>
                </c:pt>
                <c:pt idx="7">
                  <c:v>0.01</c:v>
                </c:pt>
                <c:pt idx="8">
                  <c:v>0.03</c:v>
                </c:pt>
                <c:pt idx="9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0-4EB6-A376-F8D774D32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'Sheet1'!$A$2:$A$10</c:f>
              <c:strCache>
                <c:ptCount val="9"/>
                <c:pt idx="0">
                  <c:v>Other, please specify</c:v>
                </c:pt>
                <c:pt idx="1">
                  <c:v>Don’t know</c:v>
                </c:pt>
                <c:pt idx="2">
                  <c:v>None of the above</c:v>
                </c:pt>
                <c:pt idx="3">
                  <c:v>Additional flexibility for advance purchase tickets (e.g. to change or cancel tickets)</c:v>
                </c:pt>
                <c:pt idx="4">
                  <c:v>Improved mobile coverage</c:v>
                </c:pt>
                <c:pt idx="5">
                  <c:v>End to end journey solutions (e.g. pick up and drop off from rail stations and onward travel)</c:v>
                </c:pt>
                <c:pt idx="6">
                  <c:v>Free Wi-Fi</c:v>
                </c:pt>
                <c:pt idx="7">
                  <c:v>Dedicated business zones at transport stations with more space to work</c:v>
                </c:pt>
                <c:pt idx="8">
                  <c:v>Dedicated business zones on public transport (e.g. trains) with more space to work</c:v>
                </c:pt>
              </c:strCache>
            </c:strRef>
          </c:cat>
          <c:val>
            <c:numRef>
              <c:f>'Sheet1'!$B$2:$B$10</c:f>
              <c:numCache>
                <c:formatCode>0%</c:formatCode>
                <c:ptCount val="9"/>
                <c:pt idx="0">
                  <c:v>7.0000000000000007E-2</c:v>
                </c:pt>
                <c:pt idx="1">
                  <c:v>0.13</c:v>
                </c:pt>
                <c:pt idx="2">
                  <c:v>0.26</c:v>
                </c:pt>
                <c:pt idx="3">
                  <c:v>0.2</c:v>
                </c:pt>
                <c:pt idx="4">
                  <c:v>0.24</c:v>
                </c:pt>
                <c:pt idx="5">
                  <c:v>0.17</c:v>
                </c:pt>
                <c:pt idx="6">
                  <c:v>0.44</c:v>
                </c:pt>
                <c:pt idx="7">
                  <c:v>0.11</c:v>
                </c:pt>
                <c:pt idx="8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70-4740-A6F8-91030D1A41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'Sheet1'!$A$2:$A$13</c:f>
              <c:strCache>
                <c:ptCount val="12"/>
                <c:pt idx="0">
                  <c:v>London</c:v>
                </c:pt>
                <c:pt idx="1">
                  <c:v>South West</c:v>
                </c:pt>
                <c:pt idx="2">
                  <c:v>South East</c:v>
                </c:pt>
                <c:pt idx="3">
                  <c:v>East of England</c:v>
                </c:pt>
                <c:pt idx="4">
                  <c:v>West Midlands</c:v>
                </c:pt>
                <c:pt idx="5">
                  <c:v>East Midlands</c:v>
                </c:pt>
                <c:pt idx="6">
                  <c:v>Yorkshire and The Humber</c:v>
                </c:pt>
                <c:pt idx="7">
                  <c:v>North East</c:v>
                </c:pt>
                <c:pt idx="8">
                  <c:v>North West</c:v>
                </c:pt>
                <c:pt idx="9">
                  <c:v>Northern Ireland</c:v>
                </c:pt>
                <c:pt idx="10">
                  <c:v>Scotland</c:v>
                </c:pt>
                <c:pt idx="11">
                  <c:v>Wales</c:v>
                </c:pt>
              </c:strCache>
            </c:strRef>
          </c:cat>
          <c:val>
            <c:numRef>
              <c:f>'Sheet1'!$B$2:$B$13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0.01</c:v>
                </c:pt>
                <c:pt idx="3">
                  <c:v>0.01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0.97</c:v>
                </c:pt>
                <c:pt idx="9">
                  <c:v>0</c:v>
                </c:pt>
                <c:pt idx="10">
                  <c:v>0.01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9B-4D91-8CF8-3FEE8A2A3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069A-4C87-A94F-3382EF2597E6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069A-4C87-A94F-3382EF2597E6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069A-4C87-A94F-3382EF2597E6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069A-4C87-A94F-3382EF2597E6}"/>
              </c:ext>
            </c:extLst>
          </c:dPt>
          <c:dPt>
            <c:idx val="4"/>
            <c:bubble3D val="0"/>
            <c:spPr>
              <a:solidFill>
                <a:srgbClr val="0B37A3"/>
              </a:solidFill>
            </c:spPr>
            <c:extLst>
              <c:ext xmlns:c16="http://schemas.microsoft.com/office/drawing/2014/chart" uri="{C3380CC4-5D6E-409C-BE32-E72D297353CC}">
                <c16:uniqueId val="{00000009-069A-4C87-A94F-3382EF2597E6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0.05</c:v>
                </c:pt>
                <c:pt idx="1">
                  <c:v>0.06</c:v>
                </c:pt>
                <c:pt idx="2">
                  <c:v>0.7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69A-4C87-A94F-3382EF2597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dPt>
            <c:idx val="0"/>
            <c:bubble3D val="0"/>
            <c:spPr>
              <a:solidFill>
                <a:srgbClr val="0570B0"/>
              </a:solidFill>
            </c:spPr>
            <c:extLst>
              <c:ext xmlns:c16="http://schemas.microsoft.com/office/drawing/2014/chart" uri="{C3380CC4-5D6E-409C-BE32-E72D297353CC}">
                <c16:uniqueId val="{00000001-3CFD-4D1B-AA27-307E7193F91E}"/>
              </c:ext>
            </c:extLst>
          </c:dPt>
          <c:dPt>
            <c:idx val="1"/>
            <c:bubble3D val="0"/>
            <c:spPr>
              <a:solidFill>
                <a:srgbClr val="74A9CF"/>
              </a:solidFill>
            </c:spPr>
            <c:extLst>
              <c:ext xmlns:c16="http://schemas.microsoft.com/office/drawing/2014/chart" uri="{C3380CC4-5D6E-409C-BE32-E72D297353CC}">
                <c16:uniqueId val="{00000003-3CFD-4D1B-AA27-307E7193F91E}"/>
              </c:ext>
            </c:extLst>
          </c:dPt>
          <c:dPt>
            <c:idx val="2"/>
            <c:bubble3D val="0"/>
            <c:spPr>
              <a:solidFill>
                <a:srgbClr val="BDC9E1"/>
              </a:solidFill>
            </c:spPr>
            <c:extLst>
              <c:ext xmlns:c16="http://schemas.microsoft.com/office/drawing/2014/chart" uri="{C3380CC4-5D6E-409C-BE32-E72D297353CC}">
                <c16:uniqueId val="{00000005-3CFD-4D1B-AA27-307E7193F91E}"/>
              </c:ext>
            </c:extLst>
          </c:dPt>
          <c:dPt>
            <c:idx val="3"/>
            <c:bubble3D val="0"/>
            <c:spPr>
              <a:solidFill>
                <a:srgbClr val="F1EEF6"/>
              </a:solidFill>
            </c:spPr>
            <c:extLst>
              <c:ext xmlns:c16="http://schemas.microsoft.com/office/drawing/2014/chart" uri="{C3380CC4-5D6E-409C-BE32-E72D297353CC}">
                <c16:uniqueId val="{00000007-3CFD-4D1B-AA27-307E7193F91E}"/>
              </c:ext>
            </c:extLst>
          </c:dPt>
          <c:dPt>
            <c:idx val="4"/>
            <c:bubble3D val="0"/>
            <c:spPr>
              <a:solidFill>
                <a:srgbClr val="836CB3"/>
              </a:solidFill>
            </c:spPr>
            <c:extLst>
              <c:ext xmlns:c16="http://schemas.microsoft.com/office/drawing/2014/chart" uri="{C3380CC4-5D6E-409C-BE32-E72D297353CC}">
                <c16:uniqueId val="{00000009-3CFD-4D1B-AA27-307E7193F91E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'Sheet1'!$A$2:$A$5</c:f>
              <c:strCache>
                <c:ptCount val="4"/>
                <c:pt idx="0">
                  <c:v>Significant increase in costs</c:v>
                </c:pt>
                <c:pt idx="1">
                  <c:v>Slight increase in costs</c:v>
                </c:pt>
                <c:pt idx="2">
                  <c:v>No increase in costs</c:v>
                </c:pt>
                <c:pt idx="3">
                  <c:v>Don't know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0.23</c:v>
                </c:pt>
                <c:pt idx="1">
                  <c:v>0.55000000000000004</c:v>
                </c:pt>
                <c:pt idx="2">
                  <c:v>0.2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FD-4D1B-AA27-307E7193F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'Sheet1'!$A$2:$A$15</c:f>
              <c:strCache>
                <c:ptCount val="14"/>
                <c:pt idx="0">
                  <c:v>Other, please specify</c:v>
                </c:pt>
                <c:pt idx="1">
                  <c:v>My business will not take any action</c:v>
                </c:pt>
                <c:pt idx="2">
                  <c:v>Increase investment in automation</c:v>
                </c:pt>
                <c:pt idx="3">
                  <c:v>Reduce pension contributions</c:v>
                </c:pt>
                <c:pt idx="4">
                  <c:v>Reduce staff training budget</c:v>
                </c:pt>
                <c:pt idx="5">
                  <c:v>Recruit workers on flexible working contracts (e.g. self-employment or zero hour contracts)</c:v>
                </c:pt>
                <c:pt idx="6">
                  <c:v>Recruit more workers aged under 25 and/or apprentices</c:v>
                </c:pt>
                <c:pt idx="7">
                  <c:v>Reduce pay growth for staff</c:v>
                </c:pt>
                <c:pt idx="8">
                  <c:v>Reduce staff benefits such as bonuses, overtime, etc.</c:v>
                </c:pt>
                <c:pt idx="9">
                  <c:v>Redundancies</c:v>
                </c:pt>
                <c:pt idx="10">
                  <c:v>Scale back investment/growth plans</c:v>
                </c:pt>
                <c:pt idx="11">
                  <c:v>Scale back recruitment</c:v>
                </c:pt>
                <c:pt idx="12">
                  <c:v>Reduce hours worked by staff</c:v>
                </c:pt>
                <c:pt idx="13">
                  <c:v>Raise prices of products and services</c:v>
                </c:pt>
              </c:strCache>
            </c:strRef>
          </c:cat>
          <c:val>
            <c:numRef>
              <c:f>'Sheet1'!$B$2:$B$15</c:f>
              <c:numCache>
                <c:formatCode>0%</c:formatCode>
                <c:ptCount val="14"/>
                <c:pt idx="0">
                  <c:v>0.05</c:v>
                </c:pt>
                <c:pt idx="1">
                  <c:v>0.43</c:v>
                </c:pt>
                <c:pt idx="2">
                  <c:v>0.11</c:v>
                </c:pt>
                <c:pt idx="3">
                  <c:v>0.05</c:v>
                </c:pt>
                <c:pt idx="4">
                  <c:v>0.06</c:v>
                </c:pt>
                <c:pt idx="5">
                  <c:v>0.09</c:v>
                </c:pt>
                <c:pt idx="6">
                  <c:v>0.09</c:v>
                </c:pt>
                <c:pt idx="7">
                  <c:v>0.27</c:v>
                </c:pt>
                <c:pt idx="8">
                  <c:v>0.19</c:v>
                </c:pt>
                <c:pt idx="9">
                  <c:v>0.06</c:v>
                </c:pt>
                <c:pt idx="10">
                  <c:v>0.14000000000000001</c:v>
                </c:pt>
                <c:pt idx="11">
                  <c:v>0.22</c:v>
                </c:pt>
                <c:pt idx="12">
                  <c:v>0.1</c:v>
                </c:pt>
                <c:pt idx="13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01-4130-AB86-FC1F0603B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dPt>
            <c:idx val="0"/>
            <c:bubble3D val="0"/>
            <c:spPr>
              <a:solidFill>
                <a:srgbClr val="2B8CBE"/>
              </a:solidFill>
            </c:spPr>
            <c:extLst>
              <c:ext xmlns:c16="http://schemas.microsoft.com/office/drawing/2014/chart" uri="{C3380CC4-5D6E-409C-BE32-E72D297353CC}">
                <c16:uniqueId val="{00000001-82B2-4F2D-8A01-9014D150F4EF}"/>
              </c:ext>
            </c:extLst>
          </c:dPt>
          <c:dPt>
            <c:idx val="1"/>
            <c:bubble3D val="0"/>
            <c:spPr>
              <a:solidFill>
                <a:srgbClr val="A6BDDB"/>
              </a:solidFill>
            </c:spPr>
            <c:extLst>
              <c:ext xmlns:c16="http://schemas.microsoft.com/office/drawing/2014/chart" uri="{C3380CC4-5D6E-409C-BE32-E72D297353CC}">
                <c16:uniqueId val="{00000003-82B2-4F2D-8A01-9014D150F4EF}"/>
              </c:ext>
            </c:extLst>
          </c:dPt>
          <c:dPt>
            <c:idx val="2"/>
            <c:bubble3D val="0"/>
            <c:spPr>
              <a:solidFill>
                <a:srgbClr val="ECE7F2"/>
              </a:solidFill>
            </c:spPr>
            <c:extLst>
              <c:ext xmlns:c16="http://schemas.microsoft.com/office/drawing/2014/chart" uri="{C3380CC4-5D6E-409C-BE32-E72D297353CC}">
                <c16:uniqueId val="{00000005-82B2-4F2D-8A01-9014D150F4EF}"/>
              </c:ext>
            </c:extLst>
          </c:dPt>
          <c:dPt>
            <c:idx val="3"/>
            <c:bubble3D val="0"/>
            <c:spPr>
              <a:solidFill>
                <a:srgbClr val="3DCD88"/>
              </a:solidFill>
            </c:spPr>
            <c:extLst>
              <c:ext xmlns:c16="http://schemas.microsoft.com/office/drawing/2014/chart" uri="{C3380CC4-5D6E-409C-BE32-E72D297353CC}">
                <c16:uniqueId val="{00000007-82B2-4F2D-8A01-9014D150F4EF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'Sheet1'!$A$2:$A$4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0.15</c:v>
                </c:pt>
                <c:pt idx="1">
                  <c:v>0.82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B2-4F2D-8A01-9014D150F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'Sheet1'!$A$2:$A$4</c:f>
              <c:strCache>
                <c:ptCount val="3"/>
                <c:pt idx="0">
                  <c:v>Don’t know</c:v>
                </c:pt>
                <c:pt idx="1">
                  <c:v>No</c:v>
                </c:pt>
                <c:pt idx="2">
                  <c:v>Yes</c:v>
                </c:pt>
              </c:strCache>
            </c:strRef>
          </c:cat>
          <c:val>
            <c:numRef>
              <c:f>'Sheet1'!$B$2:$B$4</c:f>
              <c:numCache>
                <c:formatCode>0%</c:formatCode>
                <c:ptCount val="3"/>
                <c:pt idx="0">
                  <c:v>0</c:v>
                </c:pt>
                <c:pt idx="1">
                  <c:v>0.65</c:v>
                </c:pt>
                <c:pt idx="2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B3-43AF-B4BD-7164D950F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Do you expect to recover the Apprenticeship Levy amount spent by your company? I.e. by training sufficient apprentices to recoup the amount levied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'Sheet1'!$A$2:$A$7</c:f>
              <c:strCache>
                <c:ptCount val="6"/>
                <c:pt idx="0">
                  <c:v>Other, please specify</c:v>
                </c:pt>
                <c:pt idx="1">
                  <c:v>Have limited or no understanding of the Apprenticeship Levy</c:v>
                </c:pt>
                <c:pt idx="2">
                  <c:v>We don’t expect to recover any of our Levy payment</c:v>
                </c:pt>
                <c:pt idx="3">
                  <c:v>We expect to partially recover our Levy payment</c:v>
                </c:pt>
                <c:pt idx="4">
                  <c:v>Yes, we expect to recover 100% of our Levy payment</c:v>
                </c:pt>
                <c:pt idx="5">
                  <c:v>Yes, we expect to recover more than our Levy payment</c:v>
                </c:pt>
              </c:strCache>
            </c:strRef>
          </c:cat>
          <c:val>
            <c:numRef>
              <c:f>'Sheet1'!$B$2:$B$7</c:f>
              <c:numCache>
                <c:formatCode>0%</c:formatCode>
                <c:ptCount val="6"/>
                <c:pt idx="0">
                  <c:v>0</c:v>
                </c:pt>
                <c:pt idx="1">
                  <c:v>0.12</c:v>
                </c:pt>
                <c:pt idx="2">
                  <c:v>0.06</c:v>
                </c:pt>
                <c:pt idx="3">
                  <c:v>0.38</c:v>
                </c:pt>
                <c:pt idx="4">
                  <c:v>0.25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FF-4C4B-B292-D15C0A10D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Greater Manchester</c:v>
                </c:pt>
              </c:strCache>
            </c:strRef>
          </c:tx>
          <c:spPr>
            <a:solidFill>
              <a:srgbClr val="2B8CBE"/>
            </a:solidFill>
          </c:spPr>
          <c:invertIfNegative val="0"/>
          <c:cat>
            <c:strRef>
              <c:f>'Sheet1'!$A$2:$A$11</c:f>
              <c:strCache>
                <c:ptCount val="10"/>
                <c:pt idx="0">
                  <c:v>Other, please specify</c:v>
                </c:pt>
                <c:pt idx="1">
                  <c:v>Don’t know</c:v>
                </c:pt>
                <c:pt idx="2">
                  <c:v>Have limited or no understanding of the Apprenticeship Levy</c:v>
                </c:pt>
                <c:pt idx="3">
                  <c:v>Continue existing apprenticeship programmes and pay the 10% contribution</c:v>
                </c:pt>
                <c:pt idx="4">
                  <c:v>Transfer up to 10% of the levy to employers in your supply chain</c:v>
                </c:pt>
                <c:pt idx="5">
                  <c:v>Close existing training delivery arm or training company</c:v>
                </c:pt>
                <c:pt idx="6">
                  <c:v>Establish a new training delivery arm or training company</c:v>
                </c:pt>
                <c:pt idx="7">
                  <c:v>Convert some or all existing training or graduate schemes into apprenticeship programmes</c:v>
                </c:pt>
                <c:pt idx="8">
                  <c:v>Begin new apprenticeship training programme</c:v>
                </c:pt>
                <c:pt idx="9">
                  <c:v>Recruit more apprentices</c:v>
                </c:pt>
              </c:strCache>
            </c:strRef>
          </c:cat>
          <c:val>
            <c:numRef>
              <c:f>'Sheet1'!$B$2:$B$11</c:f>
              <c:numCache>
                <c:formatCode>0%</c:formatCode>
                <c:ptCount val="10"/>
                <c:pt idx="0">
                  <c:v>0.12</c:v>
                </c:pt>
                <c:pt idx="1">
                  <c:v>0.31</c:v>
                </c:pt>
                <c:pt idx="2">
                  <c:v>0.24</c:v>
                </c:pt>
                <c:pt idx="3">
                  <c:v>7.0000000000000007E-2</c:v>
                </c:pt>
                <c:pt idx="4">
                  <c:v>0</c:v>
                </c:pt>
                <c:pt idx="5">
                  <c:v>0.01</c:v>
                </c:pt>
                <c:pt idx="6">
                  <c:v>0.02</c:v>
                </c:pt>
                <c:pt idx="7">
                  <c:v>7.0000000000000007E-2</c:v>
                </c:pt>
                <c:pt idx="8">
                  <c:v>0.1</c:v>
                </c:pt>
                <c:pt idx="9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55-4D8D-A540-ED7ACE2A6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999999"/>
        <c:axId val="50000000"/>
      </c:barChart>
      <c:catAx>
        <c:axId val="49999999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50000000"/>
        <c:crossesAt val="0"/>
        <c:auto val="1"/>
        <c:lblAlgn val="ctr"/>
        <c:lblOffset val="100"/>
        <c:noMultiLvlLbl val="1"/>
      </c:catAx>
      <c:valAx>
        <c:axId val="50000000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spPr>
          <a:ln>
            <a:solidFill>
              <a:srgbClr val="B3B3B3"/>
            </a:solidFill>
          </a:ln>
        </c:spPr>
        <c:crossAx val="49999999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1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D26993-C6F8-0C4E-8ACF-E6042A4F4A2A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AAD8C06-FC72-8346-8318-DB5725B82A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25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9B3FD9-CBB5-3A46-B982-BBA02629400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2200" y="744538"/>
            <a:ext cx="4613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AF3BE-60B3-904A-ABE0-38FA74E262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4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92682"/>
            <a:ext cx="7772400" cy="158197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82164"/>
            <a:ext cx="6400800" cy="18860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90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0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1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1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519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42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32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23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99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9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5564"/>
            <a:ext cx="2057400" cy="629716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5564"/>
            <a:ext cx="6019800" cy="629716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94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7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742521"/>
            <a:ext cx="7772400" cy="1465806"/>
          </a:xfrm>
        </p:spPr>
        <p:txBody>
          <a:bodyPr anchor="t"/>
          <a:lstStyle>
            <a:lvl1pPr algn="l">
              <a:defRPr sz="5166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128082"/>
            <a:ext cx="7772400" cy="1614437"/>
          </a:xfrm>
        </p:spPr>
        <p:txBody>
          <a:bodyPr anchor="b"/>
          <a:lstStyle>
            <a:lvl1pPr marL="0" indent="0">
              <a:buNone/>
              <a:defRPr sz="2583">
                <a:solidFill>
                  <a:schemeClr val="tx1">
                    <a:tint val="75000"/>
                  </a:schemeClr>
                </a:solidFill>
              </a:defRPr>
            </a:lvl1pPr>
            <a:lvl2pPr marL="590399" indent="0">
              <a:buNone/>
              <a:defRPr sz="2324">
                <a:solidFill>
                  <a:schemeClr val="tx1">
                    <a:tint val="75000"/>
                  </a:schemeClr>
                </a:solidFill>
              </a:defRPr>
            </a:lvl2pPr>
            <a:lvl3pPr marL="1180797" indent="0">
              <a:buNone/>
              <a:defRPr sz="2066">
                <a:solidFill>
                  <a:schemeClr val="tx1">
                    <a:tint val="75000"/>
                  </a:schemeClr>
                </a:solidFill>
              </a:defRPr>
            </a:lvl3pPr>
            <a:lvl4pPr marL="1771196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4pPr>
            <a:lvl5pPr marL="2361594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5pPr>
            <a:lvl6pPr marL="2951992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6pPr>
            <a:lvl7pPr marL="3542391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7pPr>
            <a:lvl8pPr marL="4132790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8pPr>
            <a:lvl9pPr marL="4723188" indent="0">
              <a:buNone/>
              <a:defRPr sz="18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9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069"/>
            <a:ext cx="4038600" cy="4870649"/>
          </a:xfrm>
        </p:spPr>
        <p:txBody>
          <a:bodyPr/>
          <a:lstStyle>
            <a:lvl1pPr>
              <a:defRPr sz="3615"/>
            </a:lvl1pPr>
            <a:lvl2pPr>
              <a:defRPr sz="3100"/>
            </a:lvl2pPr>
            <a:lvl3pPr>
              <a:defRPr sz="2583"/>
            </a:lvl3pPr>
            <a:lvl4pPr>
              <a:defRPr sz="2324"/>
            </a:lvl4pPr>
            <a:lvl5pPr>
              <a:defRPr sz="2324"/>
            </a:lvl5pPr>
            <a:lvl6pPr>
              <a:defRPr sz="2324"/>
            </a:lvl6pPr>
            <a:lvl7pPr>
              <a:defRPr sz="2324"/>
            </a:lvl7pPr>
            <a:lvl8pPr>
              <a:defRPr sz="2324"/>
            </a:lvl8pPr>
            <a:lvl9pPr>
              <a:defRPr sz="232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069"/>
            <a:ext cx="4038600" cy="4870649"/>
          </a:xfrm>
        </p:spPr>
        <p:txBody>
          <a:bodyPr/>
          <a:lstStyle>
            <a:lvl1pPr>
              <a:defRPr sz="3615"/>
            </a:lvl1pPr>
            <a:lvl2pPr>
              <a:defRPr sz="3100"/>
            </a:lvl2pPr>
            <a:lvl3pPr>
              <a:defRPr sz="2583"/>
            </a:lvl3pPr>
            <a:lvl4pPr>
              <a:defRPr sz="2324"/>
            </a:lvl4pPr>
            <a:lvl5pPr>
              <a:defRPr sz="2324"/>
            </a:lvl5pPr>
            <a:lvl6pPr>
              <a:defRPr sz="2324"/>
            </a:lvl6pPr>
            <a:lvl7pPr>
              <a:defRPr sz="2324"/>
            </a:lvl7pPr>
            <a:lvl8pPr>
              <a:defRPr sz="2324"/>
            </a:lvl8pPr>
            <a:lvl9pPr>
              <a:defRPr sz="232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28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2024"/>
            <a:ext cx="4040188" cy="68848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0399" indent="0">
              <a:buNone/>
              <a:defRPr sz="2583" b="1"/>
            </a:lvl2pPr>
            <a:lvl3pPr marL="1180797" indent="0">
              <a:buNone/>
              <a:defRPr sz="2324" b="1"/>
            </a:lvl3pPr>
            <a:lvl4pPr marL="1771196" indent="0">
              <a:buNone/>
              <a:defRPr sz="2066" b="1"/>
            </a:lvl4pPr>
            <a:lvl5pPr marL="2361594" indent="0">
              <a:buNone/>
              <a:defRPr sz="2066" b="1"/>
            </a:lvl5pPr>
            <a:lvl6pPr marL="2951992" indent="0">
              <a:buNone/>
              <a:defRPr sz="2066" b="1"/>
            </a:lvl6pPr>
            <a:lvl7pPr marL="3542391" indent="0">
              <a:buNone/>
              <a:defRPr sz="2066" b="1"/>
            </a:lvl7pPr>
            <a:lvl8pPr marL="4132790" indent="0">
              <a:buNone/>
              <a:defRPr sz="2066" b="1"/>
            </a:lvl8pPr>
            <a:lvl9pPr marL="4723188" indent="0">
              <a:buNone/>
              <a:defRPr sz="206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40509"/>
            <a:ext cx="4040188" cy="4252208"/>
          </a:xfrm>
        </p:spPr>
        <p:txBody>
          <a:bodyPr/>
          <a:lstStyle>
            <a:lvl1pPr>
              <a:defRPr sz="3100"/>
            </a:lvl1pPr>
            <a:lvl2pPr>
              <a:defRPr sz="2583"/>
            </a:lvl2pPr>
            <a:lvl3pPr>
              <a:defRPr sz="2324"/>
            </a:lvl3pPr>
            <a:lvl4pPr>
              <a:defRPr sz="2066"/>
            </a:lvl4pPr>
            <a:lvl5pPr>
              <a:defRPr sz="2066"/>
            </a:lvl5pPr>
            <a:lvl6pPr>
              <a:defRPr sz="2066"/>
            </a:lvl6pPr>
            <a:lvl7pPr>
              <a:defRPr sz="2066"/>
            </a:lvl7pPr>
            <a:lvl8pPr>
              <a:defRPr sz="2066"/>
            </a:lvl8pPr>
            <a:lvl9pPr>
              <a:defRPr sz="206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652024"/>
            <a:ext cx="4041775" cy="68848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90399" indent="0">
              <a:buNone/>
              <a:defRPr sz="2583" b="1"/>
            </a:lvl2pPr>
            <a:lvl3pPr marL="1180797" indent="0">
              <a:buNone/>
              <a:defRPr sz="2324" b="1"/>
            </a:lvl3pPr>
            <a:lvl4pPr marL="1771196" indent="0">
              <a:buNone/>
              <a:defRPr sz="2066" b="1"/>
            </a:lvl4pPr>
            <a:lvl5pPr marL="2361594" indent="0">
              <a:buNone/>
              <a:defRPr sz="2066" b="1"/>
            </a:lvl5pPr>
            <a:lvl6pPr marL="2951992" indent="0">
              <a:buNone/>
              <a:defRPr sz="2066" b="1"/>
            </a:lvl6pPr>
            <a:lvl7pPr marL="3542391" indent="0">
              <a:buNone/>
              <a:defRPr sz="2066" b="1"/>
            </a:lvl7pPr>
            <a:lvl8pPr marL="4132790" indent="0">
              <a:buNone/>
              <a:defRPr sz="2066" b="1"/>
            </a:lvl8pPr>
            <a:lvl9pPr marL="4723188" indent="0">
              <a:buNone/>
              <a:defRPr sz="2066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340509"/>
            <a:ext cx="4041775" cy="4252208"/>
          </a:xfrm>
        </p:spPr>
        <p:txBody>
          <a:bodyPr/>
          <a:lstStyle>
            <a:lvl1pPr>
              <a:defRPr sz="3100"/>
            </a:lvl1pPr>
            <a:lvl2pPr>
              <a:defRPr sz="2583"/>
            </a:lvl2pPr>
            <a:lvl3pPr>
              <a:defRPr sz="2324"/>
            </a:lvl3pPr>
            <a:lvl4pPr>
              <a:defRPr sz="2066"/>
            </a:lvl4pPr>
            <a:lvl5pPr>
              <a:defRPr sz="2066"/>
            </a:lvl5pPr>
            <a:lvl6pPr>
              <a:defRPr sz="2066"/>
            </a:lvl6pPr>
            <a:lvl7pPr>
              <a:defRPr sz="2066"/>
            </a:lvl7pPr>
            <a:lvl8pPr>
              <a:defRPr sz="2066"/>
            </a:lvl8pPr>
            <a:lvl9pPr>
              <a:defRPr sz="206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428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5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6" y="293844"/>
            <a:ext cx="3008313" cy="1250550"/>
          </a:xfrm>
        </p:spPr>
        <p:txBody>
          <a:bodyPr anchor="b"/>
          <a:lstStyle>
            <a:lvl1pPr algn="l">
              <a:defRPr sz="2583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93851"/>
            <a:ext cx="5111750" cy="6298871"/>
          </a:xfrm>
        </p:spPr>
        <p:txBody>
          <a:bodyPr/>
          <a:lstStyle>
            <a:lvl1pPr>
              <a:defRPr sz="4132"/>
            </a:lvl1pPr>
            <a:lvl2pPr>
              <a:defRPr sz="3615"/>
            </a:lvl2pPr>
            <a:lvl3pPr>
              <a:defRPr sz="3100"/>
            </a:lvl3pPr>
            <a:lvl4pPr>
              <a:defRPr sz="2583"/>
            </a:lvl4pPr>
            <a:lvl5pPr>
              <a:defRPr sz="2583"/>
            </a:lvl5pPr>
            <a:lvl6pPr>
              <a:defRPr sz="2583"/>
            </a:lvl6pPr>
            <a:lvl7pPr>
              <a:defRPr sz="2583"/>
            </a:lvl7pPr>
            <a:lvl8pPr>
              <a:defRPr sz="2583"/>
            </a:lvl8pPr>
            <a:lvl9pPr>
              <a:defRPr sz="258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6" y="1544399"/>
            <a:ext cx="3008313" cy="5048322"/>
          </a:xfrm>
        </p:spPr>
        <p:txBody>
          <a:bodyPr/>
          <a:lstStyle>
            <a:lvl1pPr marL="0" indent="0">
              <a:buNone/>
              <a:defRPr sz="1808"/>
            </a:lvl1pPr>
            <a:lvl2pPr marL="590399" indent="0">
              <a:buNone/>
              <a:defRPr sz="1549"/>
            </a:lvl2pPr>
            <a:lvl3pPr marL="1180797" indent="0">
              <a:buNone/>
              <a:defRPr sz="1291"/>
            </a:lvl3pPr>
            <a:lvl4pPr marL="1771196" indent="0">
              <a:buNone/>
              <a:defRPr sz="1162"/>
            </a:lvl4pPr>
            <a:lvl5pPr marL="2361594" indent="0">
              <a:buNone/>
              <a:defRPr sz="1162"/>
            </a:lvl5pPr>
            <a:lvl6pPr marL="2951992" indent="0">
              <a:buNone/>
              <a:defRPr sz="1162"/>
            </a:lvl6pPr>
            <a:lvl7pPr marL="3542391" indent="0">
              <a:buNone/>
              <a:defRPr sz="1162"/>
            </a:lvl7pPr>
            <a:lvl8pPr marL="4132790" indent="0">
              <a:buNone/>
              <a:defRPr sz="1162"/>
            </a:lvl8pPr>
            <a:lvl9pPr marL="4723188" indent="0">
              <a:buNone/>
              <a:defRPr sz="116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36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166203"/>
            <a:ext cx="5486400" cy="609899"/>
          </a:xfrm>
        </p:spPr>
        <p:txBody>
          <a:bodyPr anchor="b"/>
          <a:lstStyle>
            <a:lvl1pPr algn="l">
              <a:defRPr sz="2583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59443"/>
            <a:ext cx="5486400" cy="4428173"/>
          </a:xfrm>
        </p:spPr>
        <p:txBody>
          <a:bodyPr/>
          <a:lstStyle>
            <a:lvl1pPr marL="0" indent="0">
              <a:buNone/>
              <a:defRPr sz="4132"/>
            </a:lvl1pPr>
            <a:lvl2pPr marL="590399" indent="0">
              <a:buNone/>
              <a:defRPr sz="3615"/>
            </a:lvl2pPr>
            <a:lvl3pPr marL="1180797" indent="0">
              <a:buNone/>
              <a:defRPr sz="3100"/>
            </a:lvl3pPr>
            <a:lvl4pPr marL="1771196" indent="0">
              <a:buNone/>
              <a:defRPr sz="2583"/>
            </a:lvl4pPr>
            <a:lvl5pPr marL="2361594" indent="0">
              <a:buNone/>
              <a:defRPr sz="2583"/>
            </a:lvl5pPr>
            <a:lvl6pPr marL="2951992" indent="0">
              <a:buNone/>
              <a:defRPr sz="2583"/>
            </a:lvl6pPr>
            <a:lvl7pPr marL="3542391" indent="0">
              <a:buNone/>
              <a:defRPr sz="2583"/>
            </a:lvl7pPr>
            <a:lvl8pPr marL="4132790" indent="0">
              <a:buNone/>
              <a:defRPr sz="2583"/>
            </a:lvl8pPr>
            <a:lvl9pPr marL="4723188" indent="0">
              <a:buNone/>
              <a:defRPr sz="2583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776110"/>
            <a:ext cx="5486400" cy="866159"/>
          </a:xfrm>
        </p:spPr>
        <p:txBody>
          <a:bodyPr/>
          <a:lstStyle>
            <a:lvl1pPr marL="0" indent="0">
              <a:buNone/>
              <a:defRPr sz="1808"/>
            </a:lvl1pPr>
            <a:lvl2pPr marL="590399" indent="0">
              <a:buNone/>
              <a:defRPr sz="1549"/>
            </a:lvl2pPr>
            <a:lvl3pPr marL="1180797" indent="0">
              <a:buNone/>
              <a:defRPr sz="1291"/>
            </a:lvl3pPr>
            <a:lvl4pPr marL="1771196" indent="0">
              <a:buNone/>
              <a:defRPr sz="1162"/>
            </a:lvl4pPr>
            <a:lvl5pPr marL="2361594" indent="0">
              <a:buNone/>
              <a:defRPr sz="1162"/>
            </a:lvl5pPr>
            <a:lvl6pPr marL="2951992" indent="0">
              <a:buNone/>
              <a:defRPr sz="1162"/>
            </a:lvl6pPr>
            <a:lvl7pPr marL="3542391" indent="0">
              <a:buNone/>
              <a:defRPr sz="1162"/>
            </a:lvl7pPr>
            <a:lvl8pPr marL="4132790" indent="0">
              <a:buNone/>
              <a:defRPr sz="1162"/>
            </a:lvl8pPr>
            <a:lvl9pPr marL="4723188" indent="0">
              <a:buNone/>
              <a:defRPr sz="116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F027EA0F-61F2-434D-8F4F-CBC54D211599}" type="datetimeFigureOut">
              <a:rPr lang="en-US" smtClean="0"/>
              <a:pPr/>
              <a:t>8/21/2017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840443"/>
            <a:ext cx="2895600" cy="3929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840443"/>
            <a:ext cx="2133600" cy="392933"/>
          </a:xfrm>
          <a:prstGeom prst="rect">
            <a:avLst/>
          </a:prstGeom>
        </p:spPr>
        <p:txBody>
          <a:bodyPr/>
          <a:lstStyle/>
          <a:p>
            <a:fld id="{EB66C156-CEF7-1A45-98CF-D538ECCC821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1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7315"/>
            <a:ext cx="8229600" cy="903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3589"/>
            <a:ext cx="8229600" cy="4620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6369986"/>
            <a:ext cx="1863262" cy="1010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1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90399" rtl="0" eaLnBrk="1" latinLnBrk="0" hangingPunct="1">
        <a:spcBef>
          <a:spcPct val="0"/>
        </a:spcBef>
        <a:buNone/>
        <a:defRPr sz="3615" b="1" kern="1200">
          <a:solidFill>
            <a:schemeClr val="bg1">
              <a:lumMod val="50000"/>
            </a:schemeClr>
          </a:solidFill>
          <a:latin typeface="Arial"/>
          <a:ea typeface="+mj-ea"/>
          <a:cs typeface="Arial"/>
        </a:defRPr>
      </a:lvl1pPr>
    </p:titleStyle>
    <p:bodyStyle>
      <a:lvl1pPr marL="442799" indent="-4427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959398" indent="-368999" algn="l" defTabSz="590399" rtl="0" eaLnBrk="1" latinLnBrk="0" hangingPunct="1">
        <a:spcBef>
          <a:spcPct val="20000"/>
        </a:spcBef>
        <a:buFont typeface="Arial"/>
        <a:buChar char="–"/>
        <a:defRPr sz="2324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2pPr>
      <a:lvl3pPr marL="1475997" indent="-295199" algn="l" defTabSz="590399" rtl="0" eaLnBrk="1" latinLnBrk="0" hangingPunct="1">
        <a:spcBef>
          <a:spcPct val="20000"/>
        </a:spcBef>
        <a:buFont typeface="Arial"/>
        <a:buChar char="•"/>
        <a:defRPr sz="2066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3pPr>
      <a:lvl4pPr marL="2066395" indent="-295199" algn="l" defTabSz="590399" rtl="0" eaLnBrk="1" latinLnBrk="0" hangingPunct="1">
        <a:spcBef>
          <a:spcPct val="20000"/>
        </a:spcBef>
        <a:buFont typeface="Arial"/>
        <a:buChar char="–"/>
        <a:defRPr sz="2066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4pPr>
      <a:lvl5pPr marL="2656793" indent="-295199" algn="l" defTabSz="590399" rtl="0" eaLnBrk="1" latinLnBrk="0" hangingPunct="1">
        <a:spcBef>
          <a:spcPct val="20000"/>
        </a:spcBef>
        <a:buFont typeface="Arial"/>
        <a:buChar char="»"/>
        <a:defRPr sz="2583" kern="1200">
          <a:solidFill>
            <a:schemeClr val="tx1"/>
          </a:solidFill>
          <a:latin typeface="Arial"/>
          <a:ea typeface="+mn-ea"/>
          <a:cs typeface="Arial"/>
        </a:defRPr>
      </a:lvl5pPr>
      <a:lvl6pPr marL="3247192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6pPr>
      <a:lvl7pPr marL="3837590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7pPr>
      <a:lvl8pPr marL="4427989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8pPr>
      <a:lvl9pPr marL="5018388" indent="-295199" algn="l" defTabSz="590399" rtl="0" eaLnBrk="1" latinLnBrk="0" hangingPunct="1">
        <a:spcBef>
          <a:spcPct val="20000"/>
        </a:spcBef>
        <a:buFont typeface="Arial"/>
        <a:buChar char="•"/>
        <a:defRPr sz="25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1pPr>
      <a:lvl2pPr marL="590399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2pPr>
      <a:lvl3pPr marL="1180797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3pPr>
      <a:lvl4pPr marL="1771196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4pPr>
      <a:lvl5pPr marL="2361594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5pPr>
      <a:lvl6pPr marL="2951992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6pPr>
      <a:lvl7pPr marL="3542391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7pPr>
      <a:lvl8pPr marL="4132790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8pPr>
      <a:lvl9pPr marL="4723188" algn="l" defTabSz="590399" rtl="0" eaLnBrk="1" latinLnBrk="0" hangingPunct="1">
        <a:defRPr sz="23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5930471"/>
          </a:xfrm>
          <a:prstGeom prst="rect">
            <a:avLst/>
          </a:prstGeom>
          <a:gradFill flip="none" rotWithShape="1">
            <a:gsLst>
              <a:gs pos="46000">
                <a:srgbClr val="D0103A"/>
              </a:gs>
              <a:gs pos="100000">
                <a:srgbClr val="D1103A">
                  <a:alpha val="12000"/>
                </a:srgbClr>
              </a:gs>
            </a:gsLst>
            <a:lin ang="1872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24" dirty="0"/>
          </a:p>
        </p:txBody>
      </p:sp>
      <p:sp>
        <p:nvSpPr>
          <p:cNvPr id="14337" name="Title 1"/>
          <p:cNvSpPr>
            <a:spLocks noGrp="1"/>
          </p:cNvSpPr>
          <p:nvPr>
            <p:ph type="ctrTitle"/>
          </p:nvPr>
        </p:nvSpPr>
        <p:spPr bwMode="auto">
          <a:xfrm>
            <a:off x="675437" y="2368692"/>
            <a:ext cx="8158320" cy="1863896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085" tIns="59042" rIns="118085" bIns="59042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Workforce Survey 2017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Greater Manchester</a:t>
            </a:r>
            <a:br>
              <a:rPr lang="en-GB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-728449" y="3612652"/>
            <a:ext cx="10037191" cy="123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8085" tIns="59042" rIns="118085" bIns="59042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>
                    <a:lumMod val="50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324" b="0" dirty="0">
                <a:solidFill>
                  <a:schemeClr val="bg1"/>
                </a:solidFill>
              </a:rPr>
              <a:t>						</a:t>
            </a:r>
            <a:endParaRPr lang="en-US" sz="3100" b="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38189" y="6432003"/>
            <a:ext cx="13468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August 2017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435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[q15] What changes, if any, will your business make as a direct response to the introduction of the Apprenticeship Levy?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[q15] What changes, if any, will your business make as a direct response to the introduction of the Apprenticeship Levy?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107)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[q16] Over the past 12 months, has your business faced skills or labour shortages?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[q16] Over the past 12 months, has your business faced skills or labour shortages?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113)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[q17] Over the past 12 months, how has your business sought to address skills or labour shortages shortages?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[q17] Over the past 12 months, how has your business sought to address skills or labour shortages shortages?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55)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[q18] Which of the following approaches does your business typically take to fill job vacancies?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[q18] Which of the following approaches does your business typically take to fill job vacancies?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112)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[q19] Approximately what percentage of job applications for roles within your company come from the EU or rest of the world?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[q19] Approximately what percentage of job applications for roles within your company come from the EU or rest of the world?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(EU nationals (i.e. non-UK): N = 108;Non-EU nationals (i.e. rest of the world): N = 94)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[q20a] Approximately what percentage of your organisation's employees are from other EU countries (i.e. non-UK)?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[q20a] Approximately what percentage of your organisation's employees are from other EU countries (i.e. non-UK)?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111)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[q20b] Approximately what percentage of your organisation's employees are from outside the EU (i.e. rest of the world)?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[q20b] Approximately what percentage of your organisation's employees are from outside the EU (i.e. rest of the world)?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[q21] How would you describe the skill levels of the non-UK employees in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[q21] How would you describe the skill levels of the non-UK employees in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52)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[q22] What impact, if any, would any future restriction on the rights of EU nationals to work in the UK to have on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[q22] What impact, if any, would any future restriction on the rights of EU nationals to work in the UK to have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110)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[q23] How would your business respond, if at all, to any potential future restriction on the rights of EU nationals to work in the UK?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[q23] How would your business respond, if at all, to any potential future restriction on the rights of EU nationals to work in the UK?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108)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112)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[q24] Approximately what is the average age of employees in your workforce?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[q24] Approximately what is the average age of employees in your workforce?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110)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[q25] Considering the past five years, has there been a change in the number of staff in your business working flexibly (e.g. from home or other remote locations) during work days?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[q25] Considering the past five years, has there been a change in the number of staff in your business working flexibly (e.g. from home or other remote locations) during work days?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109)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[q26] Does your business have a stated policy to actively reduce business travel (e.g. through the use of videoconferencing or remote working)?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[q26] Does your business have a stated policy to actively reduce business travel (e.g. through the use of videoconferencing or remote working)?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109)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[q27] Does your business offer any of the following travel benefits to staff?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[q27] Does your business offer any of the following travel benefits to staff?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104)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[q28] Which, if any, of the following would do most to improve the productivity of your staff travelling by public transport?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[q28] Which, if any, of the following would do most to improve the productivity of your staff travelling by public transport?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108)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[vRegion] Where is your business located?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[vRegion] Where is your business located?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109)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108)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[q8] Relative to your overall cost base, what impact have the following statutory changes had on your business?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110)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[q10] What ways, if any, would your business respond to such increases in the National Living Wage over the next 3 years?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[q10] What ways, if any, would your business respond to such increases in the National Living Wage over the next 3 years?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111)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[q11] Does your firm’s pay bill exceed £3m?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[q11] Does your firm’s pay bill exceed £3m?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112)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[q12] In the last 12 months, has your business recruited apprentices?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[q12] In the last 12 months, has your business recruited apprentices?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(Greater Manchester: N = 111)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87580" y="184839"/>
            <a:ext cx="8695164" cy="80157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D0103A"/>
                </a:solidFill>
                <a:latin typeface="Arial" charset="0"/>
                <a:cs typeface="Arial" charset="0"/>
              </a:rPr>
              <a:t>[q14] Do you expect to recover the Apprenticeship Levy amount spent by your company? I.e. by training sufficient apprentices to recoup the amount levied</a:t>
            </a:r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659689" y="6617329"/>
            <a:ext cx="2223055" cy="32487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549" dirty="0"/>
              <a:t>Workforce Survey 2017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2420781" y="6504109"/>
            <a:ext cx="4204031" cy="334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[q14] Do you expect to recover the Apprenticeship Levy amount spent by your company? I.e. by training sufficient apprentices to recoup the amount levied</a:t>
            </a:r>
          </a:p>
        </p:txBody>
      </p:sp>
      <p:sp>
        <p:nvSpPr>
          <p:cNvPr id="8" name="Rectangle 1041"/>
          <p:cNvSpPr>
            <a:spLocks noChangeArrowheads="1"/>
          </p:cNvSpPr>
          <p:nvPr/>
        </p:nvSpPr>
        <p:spPr bwMode="auto">
          <a:xfrm>
            <a:off x="2404452" y="6838273"/>
            <a:ext cx="4204031" cy="3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it-IT" sz="1034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BASE: (Do you expect to recover the Apprenticeship Levy amount spent by your company? I.e. by training sufficient apprentices to recoup the amount levied: N = 16)</a:t>
            </a:r>
          </a:p>
        </p:txBody>
      </p:sp>
      <p:graphicFrame>
        <p:nvGraphicFramePr>
          <p:cNvPr id="2" name="Chart"/>
          <p:cNvGraphicFramePr/>
          <p:nvPr>
            <p:extLst>
              <p:ext uri="{D42A27DB-BD31-4B8C-83A1-F6EECF244321}">
                <p14:modId xmlns:p14="http://schemas.microsoft.com/office/powerpoint/2010/main" val="3402692414"/>
              </p:ext>
            </p:extLst>
          </p:nvPr>
        </p:nvGraphicFramePr>
        <p:xfrm>
          <a:off x="476250" y="952500"/>
          <a:ext cx="809625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965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D003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D003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21080</TotalTime>
  <Words>1334</Words>
  <Application>Microsoft Office PowerPoint</Application>
  <PresentationFormat>Custom</PresentationFormat>
  <Paragraphs>99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Workforce Survey 2017 Greater Manchester  </vt:lpstr>
      <vt:lpstr>[q8] Relative to your overall cost base, what impact have the following statutory changes had on your business?</vt:lpstr>
      <vt:lpstr>[q8] Relative to your overall cost base, what impact have the following statutory changes had on your business?</vt:lpstr>
      <vt:lpstr>[q8] Relative to your overall cost base, what impact have the following statutory changes had on your business?</vt:lpstr>
      <vt:lpstr>[q8] Relative to your overall cost base, what impact have the following statutory changes had on your business?</vt:lpstr>
      <vt:lpstr>[q10] What ways, if any, would your business respond to such increases in the National Living Wage over the next 3 years?</vt:lpstr>
      <vt:lpstr>[q11] Does your firm’s pay bill exceed £3m?</vt:lpstr>
      <vt:lpstr>[q12] In the last 12 months, has your business recruited apprentices?</vt:lpstr>
      <vt:lpstr>[q14] Do you expect to recover the Apprenticeship Levy amount spent by your company? I.e. by training sufficient apprentices to recoup the amount levied</vt:lpstr>
      <vt:lpstr>[q15] What changes, if any, will your business make as a direct response to the introduction of the Apprenticeship Levy?</vt:lpstr>
      <vt:lpstr>[q16] Over the past 12 months, has your business faced skills or labour shortages?</vt:lpstr>
      <vt:lpstr>[q17] Over the past 12 months, how has your business sought to address skills or labour shortages shortages?</vt:lpstr>
      <vt:lpstr>[q18] Which of the following approaches does your business typically take to fill job vacancies?</vt:lpstr>
      <vt:lpstr>[q19] Approximately what percentage of job applications for roles within your company come from the EU or rest of the world?</vt:lpstr>
      <vt:lpstr>[q20a] Approximately what percentage of your organisation's employees are from other EU countries (i.e. non-UK)?</vt:lpstr>
      <vt:lpstr>[q20b] Approximately what percentage of your organisation's employees are from outside the EU (i.e. rest of the world)?</vt:lpstr>
      <vt:lpstr>[q21] How would you describe the skill levels of the non-UK employees in your business?</vt:lpstr>
      <vt:lpstr>[q22] What impact, if any, would any future restriction on the rights of EU nationals to work in the UK to have on your business?</vt:lpstr>
      <vt:lpstr>[q23] How would your business respond, if at all, to any potential future restriction on the rights of EU nationals to work in the UK?</vt:lpstr>
      <vt:lpstr>[q24] Approximately what is the average age of employees in your workforce?</vt:lpstr>
      <vt:lpstr>[q25] Considering the past five years, has there been a change in the number of staff in your business working flexibly (e.g. from home or other remote locations) during work days?</vt:lpstr>
      <vt:lpstr>[q26] Does your business have a stated policy to actively reduce business travel (e.g. through the use of videoconferencing or remote working)?</vt:lpstr>
      <vt:lpstr>[q27] Does your business offer any of the following travel benefits to staff?</vt:lpstr>
      <vt:lpstr>[q28] Which, if any, of the following would do most to improve the productivity of your staff travelling by public transport?</vt:lpstr>
      <vt:lpstr>[vRegion] Where is your business located?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PSCo Pitch</dc:title>
  <dc:creator>Paul Pilbeam</dc:creator>
  <cp:lastModifiedBy>David Bharier</cp:lastModifiedBy>
  <cp:revision>857</cp:revision>
  <cp:lastPrinted>2016-11-16T16:58:56Z</cp:lastPrinted>
  <dcterms:created xsi:type="dcterms:W3CDTF">2013-03-21T09:56:26Z</dcterms:created>
  <dcterms:modified xsi:type="dcterms:W3CDTF">2017-08-21T13:26:53Z</dcterms:modified>
</cp:coreProperties>
</file>