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octet-stream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omments/comment1.xml" ContentType="application/vnd.openxmlformats-officedocument.presentationml.comment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embeddings/Microsoft_Excel_Worksheet.xlsx" ContentType="application/vnd.openxmlformats-officedocument.spreadsheetml.sheet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embeddings/Microsoft_Excel_Worksheet5.xlsx" ContentType="application/vnd.openxmlformats-officedocument.spreadsheetml.sheet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embeddings/Microsoft_Excel_Worksheet9.xlsx" ContentType="application/vnd.openxmlformats-officedocument.spreadsheetml.sheet"/>
  <Override PartName="/ppt/charts/chart12.xml" ContentType="application/vnd.openxmlformats-officedocument.drawingml.chart+xml"/>
  <Override PartName="/ppt/embeddings/Microsoft_Excel_Worksheet11.xlsx" ContentType="application/vnd.openxmlformats-officedocument.spreadsheetml.sheet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embeddings/Microsoft_Excel_Worksheet12.xlsx" ContentType="application/vnd.openxmlformats-officedocument.spreadsheetml.sheet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embeddings/Microsoft_Excel_Worksheet18.xlsx" ContentType="application/vnd.openxmlformats-officedocument.spreadsheetml.sheet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461" r:id="rId2"/>
    <p:sldId id="517" r:id="rId3"/>
    <p:sldId id="519" r:id="rId4"/>
    <p:sldId id="521" r:id="rId5"/>
    <p:sldId id="523" r:id="rId6"/>
    <p:sldId id="572" r:id="rId7"/>
    <p:sldId id="575" r:id="rId8"/>
    <p:sldId id="525" r:id="rId9"/>
    <p:sldId id="528" r:id="rId10"/>
    <p:sldId id="530" r:id="rId11"/>
    <p:sldId id="532" r:id="rId12"/>
    <p:sldId id="534" r:id="rId13"/>
    <p:sldId id="573" r:id="rId14"/>
    <p:sldId id="537" r:id="rId15"/>
    <p:sldId id="539" r:id="rId16"/>
    <p:sldId id="542" r:id="rId17"/>
    <p:sldId id="545" r:id="rId18"/>
    <p:sldId id="547" r:id="rId19"/>
    <p:sldId id="549" r:id="rId20"/>
    <p:sldId id="551" r:id="rId21"/>
    <p:sldId id="553" r:id="rId22"/>
    <p:sldId id="574" r:id="rId23"/>
    <p:sldId id="555" r:id="rId24"/>
    <p:sldId id="558" r:id="rId25"/>
    <p:sldId id="560" r:id="rId26"/>
    <p:sldId id="576" r:id="rId27"/>
    <p:sldId id="562" r:id="rId28"/>
    <p:sldId id="577" r:id="rId29"/>
    <p:sldId id="580" r:id="rId30"/>
    <p:sldId id="564" r:id="rId31"/>
    <p:sldId id="578" r:id="rId32"/>
    <p:sldId id="567" r:id="rId33"/>
    <p:sldId id="579" r:id="rId34"/>
    <p:sldId id="571" r:id="rId35"/>
  </p:sldIdLst>
  <p:sldSz cx="9144000" cy="7380288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cc-d.jack" initials="b" lastIdx="4" clrIdx="0"/>
  <p:cmAuthor id="1" name="David Bharier" initials="DB" lastIdx="1" clrIdx="1">
    <p:extLst>
      <p:ext uri="{19B8F6BF-5375-455C-9EA6-DF929625EA0E}">
        <p15:presenceInfo xmlns:p15="http://schemas.microsoft.com/office/powerpoint/2012/main" userId="S-1-5-21-2527933703-3869458323-4074951777-328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103A"/>
    <a:srgbClr val="ED1849"/>
    <a:srgbClr val="B10C01"/>
    <a:srgbClr val="ECF4FF"/>
    <a:srgbClr val="D5F6FF"/>
    <a:srgbClr val="C7EDFF"/>
    <a:srgbClr val="209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3657" autoAdjust="0"/>
  </p:normalViewPr>
  <p:slideViewPr>
    <p:cSldViewPr snapToGrid="0" snapToObjects="1">
      <p:cViewPr varScale="1">
        <p:scale>
          <a:sx n="64" d="100"/>
          <a:sy n="64" d="100"/>
        </p:scale>
        <p:origin x="1596" y="66"/>
      </p:cViewPr>
      <p:guideLst>
        <p:guide orient="horz" pos="232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65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0570B0"/>
              </a:solidFill>
            </c:spPr>
            <c:extLst>
              <c:ext xmlns:c16="http://schemas.microsoft.com/office/drawing/2014/chart" uri="{C3380CC4-5D6E-409C-BE32-E72D297353CC}">
                <c16:uniqueId val="{00000001-18AC-4768-906F-723B55C838FB}"/>
              </c:ext>
            </c:extLst>
          </c:dPt>
          <c:dPt>
            <c:idx val="1"/>
            <c:bubble3D val="0"/>
            <c:spPr>
              <a:solidFill>
                <a:srgbClr val="74A9CF"/>
              </a:solidFill>
            </c:spPr>
            <c:extLst>
              <c:ext xmlns:c16="http://schemas.microsoft.com/office/drawing/2014/chart" uri="{C3380CC4-5D6E-409C-BE32-E72D297353CC}">
                <c16:uniqueId val="{00000003-18AC-4768-906F-723B55C838FB}"/>
              </c:ext>
            </c:extLst>
          </c:dPt>
          <c:dPt>
            <c:idx val="2"/>
            <c:bubble3D val="0"/>
            <c:spPr>
              <a:solidFill>
                <a:srgbClr val="BDC9E1"/>
              </a:solidFill>
            </c:spPr>
            <c:extLst>
              <c:ext xmlns:c16="http://schemas.microsoft.com/office/drawing/2014/chart" uri="{C3380CC4-5D6E-409C-BE32-E72D297353CC}">
                <c16:uniqueId val="{00000005-18AC-4768-906F-723B55C838FB}"/>
              </c:ext>
            </c:extLst>
          </c:dPt>
          <c:dPt>
            <c:idx val="3"/>
            <c:bubble3D val="0"/>
            <c:spPr>
              <a:solidFill>
                <a:srgbClr val="F1EEF6"/>
              </a:solidFill>
            </c:spPr>
            <c:extLst>
              <c:ext xmlns:c16="http://schemas.microsoft.com/office/drawing/2014/chart" uri="{C3380CC4-5D6E-409C-BE32-E72D297353CC}">
                <c16:uniqueId val="{00000007-18AC-4768-906F-723B55C838FB}"/>
              </c:ext>
            </c:extLst>
          </c:dPt>
          <c:dPt>
            <c:idx val="4"/>
            <c:bubble3D val="0"/>
            <c:spPr>
              <a:solidFill>
                <a:srgbClr val="9486B6"/>
              </a:solidFill>
            </c:spPr>
            <c:extLst>
              <c:ext xmlns:c16="http://schemas.microsoft.com/office/drawing/2014/chart" uri="{C3380CC4-5D6E-409C-BE32-E72D297353CC}">
                <c16:uniqueId val="{00000009-18AC-4768-906F-723B55C838FB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'Sheet1'!$A$2:$A$5</c:f>
              <c:strCache>
                <c:ptCount val="4"/>
                <c:pt idx="0">
                  <c:v>Significant increase in costs</c:v>
                </c:pt>
                <c:pt idx="1">
                  <c:v>Slight increase in costs</c:v>
                </c:pt>
                <c:pt idx="2">
                  <c:v>No increase in costs</c:v>
                </c:pt>
                <c:pt idx="3">
                  <c:v>Don't know</c:v>
                </c:pt>
              </c:strCache>
            </c:strRef>
          </c:cat>
          <c:val>
            <c:numRef>
              <c:f>'Sheet1'!$B$2:$B$5</c:f>
              <c:numCache>
                <c:formatCode>0%</c:formatCode>
                <c:ptCount val="4"/>
                <c:pt idx="0">
                  <c:v>0.21</c:v>
                </c:pt>
                <c:pt idx="1">
                  <c:v>0.28999999999999998</c:v>
                </c:pt>
                <c:pt idx="2">
                  <c:v>0.48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8AC-4768-906F-723B55C838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'Sheet1'!$A$2:$A$4</c:f>
              <c:strCache>
                <c:ptCount val="3"/>
                <c:pt idx="0">
                  <c:v>Don't know</c:v>
                </c:pt>
                <c:pt idx="1">
                  <c:v>No</c:v>
                </c:pt>
                <c:pt idx="2">
                  <c:v>Yes</c:v>
                </c:pt>
              </c:strCache>
            </c:strRef>
          </c:cat>
          <c:val>
            <c:numRef>
              <c:f>'Sheet1'!$B$2:$B$4</c:f>
              <c:numCache>
                <c:formatCode>0%</c:formatCode>
                <c:ptCount val="3"/>
                <c:pt idx="0">
                  <c:v>0</c:v>
                </c:pt>
                <c:pt idx="1">
                  <c:v>0.51</c:v>
                </c:pt>
                <c:pt idx="2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0A-4C4F-AF60-CF5E56FA6A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Sheet1!$A$2:$A$16</c:f>
              <c:strCache>
                <c:ptCount val="15"/>
                <c:pt idx="0">
                  <c:v>Don’t know</c:v>
                </c:pt>
                <c:pt idx="1">
                  <c:v>Relocated business partially or completely overseas</c:v>
                </c:pt>
                <c:pt idx="2">
                  <c:v>No action taken</c:v>
                </c:pt>
                <c:pt idx="3">
                  <c:v>Other, please specify</c:v>
                </c:pt>
                <c:pt idx="4">
                  <c:v>Downsized or significantly changed business model</c:v>
                </c:pt>
                <c:pt idx="5">
                  <c:v>Targeted recruitment of non-UK nationals overseas</c:v>
                </c:pt>
                <c:pt idx="6">
                  <c:v>Used inter-company transfers of staff</c:v>
                </c:pt>
                <c:pt idx="7">
                  <c:v>Increased investment in automation</c:v>
                </c:pt>
                <c:pt idx="8">
                  <c:v>Developed relationship/pipeline with local school/college/university</c:v>
                </c:pt>
                <c:pt idx="9">
                  <c:v>Outsourced work to other companies</c:v>
                </c:pt>
                <c:pt idx="10">
                  <c:v>Retained older workers</c:v>
                </c:pt>
                <c:pt idx="11">
                  <c:v>Used self-employed workers/contractors</c:v>
                </c:pt>
                <c:pt idx="12">
                  <c:v>Increased pay and benefits</c:v>
                </c:pt>
                <c:pt idx="13">
                  <c:v>Increased investment in training</c:v>
                </c:pt>
                <c:pt idx="14">
                  <c:v>Increased investment in recruitment</c:v>
                </c:pt>
              </c:strCache>
            </c:strRef>
          </c:cat>
          <c:val>
            <c:numRef>
              <c:f>Sheet1!$B$2:$B$16</c:f>
              <c:numCache>
                <c:formatCode>0%</c:formatCode>
                <c:ptCount val="15"/>
                <c:pt idx="0">
                  <c:v>0.01</c:v>
                </c:pt>
                <c:pt idx="1">
                  <c:v>0.03</c:v>
                </c:pt>
                <c:pt idx="2">
                  <c:v>0.05</c:v>
                </c:pt>
                <c:pt idx="3">
                  <c:v>0.06</c:v>
                </c:pt>
                <c:pt idx="4">
                  <c:v>7.0000000000000007E-2</c:v>
                </c:pt>
                <c:pt idx="5">
                  <c:v>0.08</c:v>
                </c:pt>
                <c:pt idx="6">
                  <c:v>0.1</c:v>
                </c:pt>
                <c:pt idx="7">
                  <c:v>0.15</c:v>
                </c:pt>
                <c:pt idx="8">
                  <c:v>0.21</c:v>
                </c:pt>
                <c:pt idx="9">
                  <c:v>0.22</c:v>
                </c:pt>
                <c:pt idx="10">
                  <c:v>0.24</c:v>
                </c:pt>
                <c:pt idx="11">
                  <c:v>0.26</c:v>
                </c:pt>
                <c:pt idx="12">
                  <c:v>0.28999999999999998</c:v>
                </c:pt>
                <c:pt idx="13">
                  <c:v>0.31</c:v>
                </c:pt>
                <c:pt idx="14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54-452F-89B4-EFD4368917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Sheet1!$A$2:$A$13</c:f>
              <c:strCache>
                <c:ptCount val="12"/>
                <c:pt idx="0">
                  <c:v>Don’t know</c:v>
                </c:pt>
                <c:pt idx="1">
                  <c:v>Use recruitment agencies based outside EU</c:v>
                </c:pt>
                <c:pt idx="2">
                  <c:v>Use recruitment agencies based outside UK, but elsewhere in EU</c:v>
                </c:pt>
                <c:pt idx="3">
                  <c:v>Advertise in trade publication or national newspaper</c:v>
                </c:pt>
                <c:pt idx="4">
                  <c:v>None of these</c:v>
                </c:pt>
                <c:pt idx="5">
                  <c:v>Other, please specify</c:v>
                </c:pt>
                <c:pt idx="6">
                  <c:v>Advertise in local newspaper</c:v>
                </c:pt>
                <c:pt idx="7">
                  <c:v>Contact JobCentre</c:v>
                </c:pt>
                <c:pt idx="8">
                  <c:v>Post job adverts to company website</c:v>
                </c:pt>
                <c:pt idx="9">
                  <c:v>Use recruitment agencies based in the UK</c:v>
                </c:pt>
                <c:pt idx="10">
                  <c:v>Post job adverts to online job search website</c:v>
                </c:pt>
                <c:pt idx="11">
                  <c:v>Word of mouth</c:v>
                </c:pt>
              </c:strCache>
            </c:strRef>
          </c:cat>
          <c:val>
            <c:numRef>
              <c:f>Sheet1!$B$2:$B$13</c:f>
              <c:numCache>
                <c:formatCode>0%</c:formatCode>
                <c:ptCount val="12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7.0000000000000007E-2</c:v>
                </c:pt>
                <c:pt idx="4">
                  <c:v>0.08</c:v>
                </c:pt>
                <c:pt idx="5">
                  <c:v>0.1</c:v>
                </c:pt>
                <c:pt idx="6">
                  <c:v>0.16</c:v>
                </c:pt>
                <c:pt idx="7">
                  <c:v>0.18</c:v>
                </c:pt>
                <c:pt idx="8">
                  <c:v>0.36</c:v>
                </c:pt>
                <c:pt idx="9">
                  <c:v>0.4</c:v>
                </c:pt>
                <c:pt idx="10">
                  <c:v>0.43</c:v>
                </c:pt>
                <c:pt idx="11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DF-4722-9F18-F6FC47F3B4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EU nationals (i.e. non-UK)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cat>
            <c:strRef>
              <c:f>'Sheet1'!$A$2:$A$8</c:f>
              <c:strCache>
                <c:ptCount val="7"/>
                <c:pt idx="0">
                  <c:v>0%</c:v>
                </c:pt>
                <c:pt idx="1">
                  <c:v>1-9%</c:v>
                </c:pt>
                <c:pt idx="2">
                  <c:v>10-19%</c:v>
                </c:pt>
                <c:pt idx="3">
                  <c:v>20-49%</c:v>
                </c:pt>
                <c:pt idx="4">
                  <c:v>50-79%</c:v>
                </c:pt>
                <c:pt idx="5">
                  <c:v>80-100%</c:v>
                </c:pt>
                <c:pt idx="6">
                  <c:v>Don't know</c:v>
                </c:pt>
              </c:strCache>
            </c:strRef>
          </c:cat>
          <c:val>
            <c:numRef>
              <c:f>'Sheet1'!$B$2:$B$8</c:f>
              <c:numCache>
                <c:formatCode>0%</c:formatCode>
                <c:ptCount val="7"/>
                <c:pt idx="0">
                  <c:v>0.44</c:v>
                </c:pt>
                <c:pt idx="1">
                  <c:v>0.21</c:v>
                </c:pt>
                <c:pt idx="2">
                  <c:v>0.09</c:v>
                </c:pt>
                <c:pt idx="3">
                  <c:v>7.0000000000000007E-2</c:v>
                </c:pt>
                <c:pt idx="4">
                  <c:v>0.03</c:v>
                </c:pt>
                <c:pt idx="5">
                  <c:v>0.1</c:v>
                </c:pt>
                <c:pt idx="6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73-4C5C-9819-6E8A2C90190F}"/>
            </c:ext>
          </c:extLst>
        </c:ser>
        <c:ser>
          <c:idx val="1"/>
          <c:order val="1"/>
          <c:tx>
            <c:strRef>
              <c:f>'Sheet1'!$C$1</c:f>
              <c:strCache>
                <c:ptCount val="1"/>
                <c:pt idx="0">
                  <c:v>Non-EU nationals (i.e. rest of the world)</c:v>
                </c:pt>
              </c:strCache>
            </c:strRef>
          </c:tx>
          <c:spPr>
            <a:solidFill>
              <a:srgbClr val="A6BDDB"/>
            </a:solidFill>
          </c:spPr>
          <c:invertIfNegative val="0"/>
          <c:cat>
            <c:strRef>
              <c:f>'Sheet1'!$A$2:$A$8</c:f>
              <c:strCache>
                <c:ptCount val="7"/>
                <c:pt idx="0">
                  <c:v>0%</c:v>
                </c:pt>
                <c:pt idx="1">
                  <c:v>1-9%</c:v>
                </c:pt>
                <c:pt idx="2">
                  <c:v>10-19%</c:v>
                </c:pt>
                <c:pt idx="3">
                  <c:v>20-49%</c:v>
                </c:pt>
                <c:pt idx="4">
                  <c:v>50-79%</c:v>
                </c:pt>
                <c:pt idx="5">
                  <c:v>80-100%</c:v>
                </c:pt>
                <c:pt idx="6">
                  <c:v>Don't know</c:v>
                </c:pt>
              </c:strCache>
            </c:strRef>
          </c:cat>
          <c:val>
            <c:numRef>
              <c:f>'Sheet1'!$C$2:$C$8</c:f>
              <c:numCache>
                <c:formatCode>0%</c:formatCode>
                <c:ptCount val="7"/>
                <c:pt idx="0">
                  <c:v>0.64</c:v>
                </c:pt>
                <c:pt idx="1">
                  <c:v>0.21</c:v>
                </c:pt>
                <c:pt idx="2">
                  <c:v>0.04</c:v>
                </c:pt>
                <c:pt idx="3">
                  <c:v>0.03</c:v>
                </c:pt>
                <c:pt idx="4">
                  <c:v>0.01</c:v>
                </c:pt>
                <c:pt idx="5">
                  <c:v>0.01</c:v>
                </c:pt>
                <c:pt idx="6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73-4C5C-9819-6E8A2C9019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'Sheet1'!$A$2:$A$8</c:f>
              <c:strCache>
                <c:ptCount val="7"/>
                <c:pt idx="0">
                  <c:v>Don't know</c:v>
                </c:pt>
                <c:pt idx="1">
                  <c:v>80-100%</c:v>
                </c:pt>
                <c:pt idx="2">
                  <c:v>50-79%</c:v>
                </c:pt>
                <c:pt idx="3">
                  <c:v>20-49%</c:v>
                </c:pt>
                <c:pt idx="4">
                  <c:v>10-19%</c:v>
                </c:pt>
                <c:pt idx="5">
                  <c:v>1-9%</c:v>
                </c:pt>
                <c:pt idx="6">
                  <c:v>0%</c:v>
                </c:pt>
              </c:strCache>
            </c:strRef>
          </c:cat>
          <c:val>
            <c:numRef>
              <c:f>'Sheet1'!$B$2:$B$8</c:f>
              <c:numCache>
                <c:formatCode>0%</c:formatCode>
                <c:ptCount val="7"/>
                <c:pt idx="0">
                  <c:v>0.01</c:v>
                </c:pt>
                <c:pt idx="1">
                  <c:v>0.02</c:v>
                </c:pt>
                <c:pt idx="2">
                  <c:v>0.03</c:v>
                </c:pt>
                <c:pt idx="3">
                  <c:v>0.06</c:v>
                </c:pt>
                <c:pt idx="4">
                  <c:v>0.08</c:v>
                </c:pt>
                <c:pt idx="5">
                  <c:v>0.22</c:v>
                </c:pt>
                <c:pt idx="6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BF-4B1A-AABF-AFF4B19682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'Sheet1'!$A$2:$A$8</c:f>
              <c:strCache>
                <c:ptCount val="7"/>
                <c:pt idx="0">
                  <c:v>Don't know</c:v>
                </c:pt>
                <c:pt idx="1">
                  <c:v>80-100%</c:v>
                </c:pt>
                <c:pt idx="2">
                  <c:v>50-79%</c:v>
                </c:pt>
                <c:pt idx="3">
                  <c:v>20-49%</c:v>
                </c:pt>
                <c:pt idx="4">
                  <c:v>10-19%</c:v>
                </c:pt>
                <c:pt idx="5">
                  <c:v>1-9%</c:v>
                </c:pt>
                <c:pt idx="6">
                  <c:v>0%</c:v>
                </c:pt>
              </c:strCache>
            </c:strRef>
          </c:cat>
          <c:val>
            <c:numRef>
              <c:f>'Sheet1'!$B$2:$B$8</c:f>
              <c:numCache>
                <c:formatCode>0%</c:formatCode>
                <c:ptCount val="7"/>
                <c:pt idx="0">
                  <c:v>0.01</c:v>
                </c:pt>
                <c:pt idx="1">
                  <c:v>0</c:v>
                </c:pt>
                <c:pt idx="2">
                  <c:v>0.01</c:v>
                </c:pt>
                <c:pt idx="3">
                  <c:v>0.02</c:v>
                </c:pt>
                <c:pt idx="4">
                  <c:v>0.04</c:v>
                </c:pt>
                <c:pt idx="5">
                  <c:v>0.17</c:v>
                </c:pt>
                <c:pt idx="6">
                  <c:v>0.76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60-48B1-8CB9-AFFC0AE500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'Sheet1'!$A$2:$A$6</c:f>
              <c:strCache>
                <c:ptCount val="5"/>
                <c:pt idx="0">
                  <c:v>Don't know</c:v>
                </c:pt>
                <c:pt idx="1">
                  <c:v>Un-/semi-skilled</c:v>
                </c:pt>
                <c:pt idx="2">
                  <c:v>Clerical/administrative</c:v>
                </c:pt>
                <c:pt idx="3">
                  <c:v>Skilled manual/technical</c:v>
                </c:pt>
                <c:pt idx="4">
                  <c:v>Professional/managerial</c:v>
                </c:pt>
              </c:strCache>
            </c:strRef>
          </c:cat>
          <c:val>
            <c:numRef>
              <c:f>'Sheet1'!$B$2:$B$6</c:f>
              <c:numCache>
                <c:formatCode>0%</c:formatCode>
                <c:ptCount val="5"/>
                <c:pt idx="0">
                  <c:v>0.02</c:v>
                </c:pt>
                <c:pt idx="1">
                  <c:v>0.35</c:v>
                </c:pt>
                <c:pt idx="2">
                  <c:v>0.23</c:v>
                </c:pt>
                <c:pt idx="3">
                  <c:v>0.42</c:v>
                </c:pt>
                <c:pt idx="4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54-4510-AD3D-35A29E410E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'Sheet1'!$A$2:$A$7</c:f>
              <c:strCache>
                <c:ptCount val="6"/>
                <c:pt idx="0">
                  <c:v>Don't know</c:v>
                </c:pt>
                <c:pt idx="1">
                  <c:v>Significant negative impact</c:v>
                </c:pt>
                <c:pt idx="2">
                  <c:v>Slight negative impact</c:v>
                </c:pt>
                <c:pt idx="3">
                  <c:v>No impact</c:v>
                </c:pt>
                <c:pt idx="4">
                  <c:v>Slight positive impact</c:v>
                </c:pt>
                <c:pt idx="5">
                  <c:v>Significant positive impact</c:v>
                </c:pt>
              </c:strCache>
            </c:strRef>
          </c:cat>
          <c:val>
            <c:numRef>
              <c:f>'Sheet1'!$B$2:$B$7</c:f>
              <c:numCache>
                <c:formatCode>0%</c:formatCode>
                <c:ptCount val="6"/>
                <c:pt idx="0">
                  <c:v>0.05</c:v>
                </c:pt>
                <c:pt idx="1">
                  <c:v>0.17</c:v>
                </c:pt>
                <c:pt idx="2">
                  <c:v>0.21</c:v>
                </c:pt>
                <c:pt idx="3">
                  <c:v>0.54</c:v>
                </c:pt>
                <c:pt idx="4">
                  <c:v>0.02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15-4F3A-A9FF-00E2DDCEBD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Sheet1!$A$2:$A$12</c:f>
              <c:strCache>
                <c:ptCount val="11"/>
                <c:pt idx="0">
                  <c:v>Other, please specify</c:v>
                </c:pt>
                <c:pt idx="1">
                  <c:v>Downsize or significantly change business model</c:v>
                </c:pt>
                <c:pt idx="2">
                  <c:v>Invest more in training</c:v>
                </c:pt>
                <c:pt idx="3">
                  <c:v>Focus recruitment on non-EU (rest of the world) workers</c:v>
                </c:pt>
                <c:pt idx="4">
                  <c:v>Pay additional costs to recruit from the EU (if this is possible)</c:v>
                </c:pt>
                <c:pt idx="5">
                  <c:v>Relocate business partially or complete overseas</c:v>
                </c:pt>
                <c:pt idx="6">
                  <c:v>Focus recruitment on apprentices</c:v>
                </c:pt>
                <c:pt idx="7">
                  <c:v>Plan to retain older employees</c:v>
                </c:pt>
                <c:pt idx="8">
                  <c:v>Don’t know</c:v>
                </c:pt>
                <c:pt idx="9">
                  <c:v>Focus recruitment on UK workers</c:v>
                </c:pt>
                <c:pt idx="10">
                  <c:v>My business would not be affected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0.04</c:v>
                </c:pt>
                <c:pt idx="1">
                  <c:v>0.06</c:v>
                </c:pt>
                <c:pt idx="2">
                  <c:v>0.06</c:v>
                </c:pt>
                <c:pt idx="3">
                  <c:v>0.06</c:v>
                </c:pt>
                <c:pt idx="4">
                  <c:v>0.06</c:v>
                </c:pt>
                <c:pt idx="5">
                  <c:v>7.0000000000000007E-2</c:v>
                </c:pt>
                <c:pt idx="6">
                  <c:v>0.08</c:v>
                </c:pt>
                <c:pt idx="7">
                  <c:v>0.09</c:v>
                </c:pt>
                <c:pt idx="8">
                  <c:v>0.15</c:v>
                </c:pt>
                <c:pt idx="9">
                  <c:v>0.2</c:v>
                </c:pt>
                <c:pt idx="10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C5-4F34-A413-B6EFFD409D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'Sheet1'!$A$2:$A$9</c:f>
              <c:strCache>
                <c:ptCount val="8"/>
                <c:pt idx="0">
                  <c:v>Don't know</c:v>
                </c:pt>
                <c:pt idx="1">
                  <c:v>Over 65</c:v>
                </c:pt>
                <c:pt idx="2">
                  <c:v>60-65</c:v>
                </c:pt>
                <c:pt idx="3">
                  <c:v>51-60</c:v>
                </c:pt>
                <c:pt idx="4">
                  <c:v>41-50</c:v>
                </c:pt>
                <c:pt idx="5">
                  <c:v>31-40</c:v>
                </c:pt>
                <c:pt idx="6">
                  <c:v>22-30</c:v>
                </c:pt>
                <c:pt idx="7">
                  <c:v>16-21</c:v>
                </c:pt>
              </c:strCache>
            </c:strRef>
          </c:cat>
          <c:val>
            <c:numRef>
              <c:f>'Sheet1'!$B$2:$B$9</c:f>
              <c:numCache>
                <c:formatCode>0%</c:formatCode>
                <c:ptCount val="8"/>
                <c:pt idx="0">
                  <c:v>0.02</c:v>
                </c:pt>
                <c:pt idx="1">
                  <c:v>0.01</c:v>
                </c:pt>
                <c:pt idx="2">
                  <c:v>0.02</c:v>
                </c:pt>
                <c:pt idx="3">
                  <c:v>0.12</c:v>
                </c:pt>
                <c:pt idx="4">
                  <c:v>0.36</c:v>
                </c:pt>
                <c:pt idx="5">
                  <c:v>0.37</c:v>
                </c:pt>
                <c:pt idx="6">
                  <c:v>0.09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D4-4A4D-8B05-FE8B45C7C1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0570B0"/>
              </a:solidFill>
            </c:spPr>
            <c:extLst>
              <c:ext xmlns:c16="http://schemas.microsoft.com/office/drawing/2014/chart" uri="{C3380CC4-5D6E-409C-BE32-E72D297353CC}">
                <c16:uniqueId val="{00000001-A124-4E50-BAF5-09E9CE7874B1}"/>
              </c:ext>
            </c:extLst>
          </c:dPt>
          <c:dPt>
            <c:idx val="1"/>
            <c:bubble3D val="0"/>
            <c:spPr>
              <a:solidFill>
                <a:srgbClr val="74A9CF"/>
              </a:solidFill>
            </c:spPr>
            <c:extLst>
              <c:ext xmlns:c16="http://schemas.microsoft.com/office/drawing/2014/chart" uri="{C3380CC4-5D6E-409C-BE32-E72D297353CC}">
                <c16:uniqueId val="{00000003-A124-4E50-BAF5-09E9CE7874B1}"/>
              </c:ext>
            </c:extLst>
          </c:dPt>
          <c:dPt>
            <c:idx val="2"/>
            <c:bubble3D val="0"/>
            <c:spPr>
              <a:solidFill>
                <a:srgbClr val="BDC9E1"/>
              </a:solidFill>
            </c:spPr>
            <c:extLst>
              <c:ext xmlns:c16="http://schemas.microsoft.com/office/drawing/2014/chart" uri="{C3380CC4-5D6E-409C-BE32-E72D297353CC}">
                <c16:uniqueId val="{00000005-A124-4E50-BAF5-09E9CE7874B1}"/>
              </c:ext>
            </c:extLst>
          </c:dPt>
          <c:dPt>
            <c:idx val="3"/>
            <c:bubble3D val="0"/>
            <c:spPr>
              <a:solidFill>
                <a:srgbClr val="F1EEF6"/>
              </a:solidFill>
            </c:spPr>
            <c:extLst>
              <c:ext xmlns:c16="http://schemas.microsoft.com/office/drawing/2014/chart" uri="{C3380CC4-5D6E-409C-BE32-E72D297353CC}">
                <c16:uniqueId val="{00000007-A124-4E50-BAF5-09E9CE7874B1}"/>
              </c:ext>
            </c:extLst>
          </c:dPt>
          <c:dPt>
            <c:idx val="4"/>
            <c:bubble3D val="0"/>
            <c:spPr>
              <a:solidFill>
                <a:srgbClr val="1093BB"/>
              </a:solidFill>
            </c:spPr>
            <c:extLst>
              <c:ext xmlns:c16="http://schemas.microsoft.com/office/drawing/2014/chart" uri="{C3380CC4-5D6E-409C-BE32-E72D297353CC}">
                <c16:uniqueId val="{00000009-A124-4E50-BAF5-09E9CE7874B1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'Sheet1'!$A$2:$A$5</c:f>
              <c:strCache>
                <c:ptCount val="4"/>
                <c:pt idx="0">
                  <c:v>Significant increase in costs</c:v>
                </c:pt>
                <c:pt idx="1">
                  <c:v>Slight increase in costs</c:v>
                </c:pt>
                <c:pt idx="2">
                  <c:v>No increase in costs</c:v>
                </c:pt>
                <c:pt idx="3">
                  <c:v>Don't know</c:v>
                </c:pt>
              </c:strCache>
            </c:strRef>
          </c:cat>
          <c:val>
            <c:numRef>
              <c:f>'Sheet1'!$B$2:$B$5</c:f>
              <c:numCache>
                <c:formatCode>0%</c:formatCode>
                <c:ptCount val="4"/>
                <c:pt idx="0">
                  <c:v>0.04</c:v>
                </c:pt>
                <c:pt idx="1">
                  <c:v>0.16</c:v>
                </c:pt>
                <c:pt idx="2">
                  <c:v>0.69</c:v>
                </c:pt>
                <c:pt idx="3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124-4E50-BAF5-09E9CE7874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'Sheet1'!$A$2:$A$7</c:f>
              <c:strCache>
                <c:ptCount val="6"/>
                <c:pt idx="0">
                  <c:v>Don’t know</c:v>
                </c:pt>
                <c:pt idx="1">
                  <c:v>Significant decrease</c:v>
                </c:pt>
                <c:pt idx="2">
                  <c:v>Slight decrease</c:v>
                </c:pt>
                <c:pt idx="3">
                  <c:v>No increase nor decrease</c:v>
                </c:pt>
                <c:pt idx="4">
                  <c:v>Slight increase</c:v>
                </c:pt>
                <c:pt idx="5">
                  <c:v>Significant increase</c:v>
                </c:pt>
              </c:strCache>
            </c:strRef>
          </c:cat>
          <c:val>
            <c:numRef>
              <c:f>'Sheet1'!$B$2:$B$7</c:f>
              <c:numCache>
                <c:formatCode>0%</c:formatCode>
                <c:ptCount val="6"/>
                <c:pt idx="0">
                  <c:v>0.01</c:v>
                </c:pt>
                <c:pt idx="1">
                  <c:v>0.01</c:v>
                </c:pt>
                <c:pt idx="2">
                  <c:v>0.02</c:v>
                </c:pt>
                <c:pt idx="3">
                  <c:v>0.56000000000000005</c:v>
                </c:pt>
                <c:pt idx="4">
                  <c:v>0.31</c:v>
                </c:pt>
                <c:pt idx="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57-4607-98C2-C8E1780B75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'Sheet1'!$A$2:$A$4</c:f>
              <c:strCache>
                <c:ptCount val="3"/>
                <c:pt idx="0">
                  <c:v>Don't know</c:v>
                </c:pt>
                <c:pt idx="1">
                  <c:v>No</c:v>
                </c:pt>
                <c:pt idx="2">
                  <c:v>Yes</c:v>
                </c:pt>
              </c:strCache>
            </c:strRef>
          </c:cat>
          <c:val>
            <c:numRef>
              <c:f>'Sheet1'!$B$2:$B$4</c:f>
              <c:numCache>
                <c:formatCode>0%</c:formatCode>
                <c:ptCount val="3"/>
                <c:pt idx="0">
                  <c:v>0.01</c:v>
                </c:pt>
                <c:pt idx="1">
                  <c:v>0.74</c:v>
                </c:pt>
                <c:pt idx="2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6D-454F-A23B-7CD46C47CC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D1103A"/>
              </a:solidFill>
            </c:spPr>
            <c:extLst>
              <c:ext xmlns:c16="http://schemas.microsoft.com/office/drawing/2014/chart" uri="{C3380CC4-5D6E-409C-BE32-E72D297353CC}">
                <c16:uniqueId val="{00000001-2840-4276-BB05-C4AE2355BFB9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Sheet1!$A$2:$A$11</c:f>
              <c:strCache>
                <c:ptCount val="10"/>
                <c:pt idx="0">
                  <c:v>Don’t know</c:v>
                </c:pt>
                <c:pt idx="1">
                  <c:v>Season ticket loans for employees to travel to/from work</c:v>
                </c:pt>
                <c:pt idx="2">
                  <c:v>First class business travel for business trips</c:v>
                </c:pt>
                <c:pt idx="3">
                  <c:v>Subsidised travel for employees to travel to/from work</c:v>
                </c:pt>
                <c:pt idx="4">
                  <c:v>Other, please specify</c:v>
                </c:pt>
                <c:pt idx="5">
                  <c:v>Subsidised car parking/loans for car parking</c:v>
                </c:pt>
                <c:pt idx="6">
                  <c:v>Flexible travel booking for business trips</c:v>
                </c:pt>
                <c:pt idx="7">
                  <c:v>Cycle to work scheme (e.g. subsidised bikes and equipment)</c:v>
                </c:pt>
                <c:pt idx="8">
                  <c:v>Company car</c:v>
                </c:pt>
                <c:pt idx="9">
                  <c:v>My business does not offer any of the above travel benefits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0.02</c:v>
                </c:pt>
                <c:pt idx="1">
                  <c:v>0.03</c:v>
                </c:pt>
                <c:pt idx="2">
                  <c:v>0.04</c:v>
                </c:pt>
                <c:pt idx="3">
                  <c:v>0.04</c:v>
                </c:pt>
                <c:pt idx="4">
                  <c:v>7.0000000000000007E-2</c:v>
                </c:pt>
                <c:pt idx="5">
                  <c:v>0.09</c:v>
                </c:pt>
                <c:pt idx="6">
                  <c:v>0.1</c:v>
                </c:pt>
                <c:pt idx="7">
                  <c:v>0.18</c:v>
                </c:pt>
                <c:pt idx="8">
                  <c:v>0.28000000000000003</c:v>
                </c:pt>
                <c:pt idx="9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40-4276-BB05-C4AE2355BF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'Sheet1'!$A$2:$A$10</c:f>
              <c:strCache>
                <c:ptCount val="9"/>
                <c:pt idx="0">
                  <c:v>Other, please specify</c:v>
                </c:pt>
                <c:pt idx="1">
                  <c:v>Don’t know</c:v>
                </c:pt>
                <c:pt idx="2">
                  <c:v>None of the above</c:v>
                </c:pt>
                <c:pt idx="3">
                  <c:v>Additional flexibility for advance purchase tickets (e.g. to change or cancel tickets)</c:v>
                </c:pt>
                <c:pt idx="4">
                  <c:v>Improved mobile coverage</c:v>
                </c:pt>
                <c:pt idx="5">
                  <c:v>End to end journey solutions (e.g. pick up and drop off from rail stations and onward travel)</c:v>
                </c:pt>
                <c:pt idx="6">
                  <c:v>Free Wi-Fi</c:v>
                </c:pt>
                <c:pt idx="7">
                  <c:v>Dedicated business zones at transport stations with more space to work</c:v>
                </c:pt>
                <c:pt idx="8">
                  <c:v>Dedicated business zones on public transport (e.g. trains) with more space to work</c:v>
                </c:pt>
              </c:strCache>
            </c:strRef>
          </c:cat>
          <c:val>
            <c:numRef>
              <c:f>'Sheet1'!$B$2:$B$10</c:f>
              <c:numCache>
                <c:formatCode>0%</c:formatCode>
                <c:ptCount val="9"/>
                <c:pt idx="0">
                  <c:v>0.08</c:v>
                </c:pt>
                <c:pt idx="1">
                  <c:v>0.12</c:v>
                </c:pt>
                <c:pt idx="2">
                  <c:v>0.38</c:v>
                </c:pt>
                <c:pt idx="3">
                  <c:v>0.17</c:v>
                </c:pt>
                <c:pt idx="4">
                  <c:v>0.25</c:v>
                </c:pt>
                <c:pt idx="5">
                  <c:v>0.14000000000000001</c:v>
                </c:pt>
                <c:pt idx="6">
                  <c:v>0.31</c:v>
                </c:pt>
                <c:pt idx="7">
                  <c:v>0.09</c:v>
                </c:pt>
                <c:pt idx="8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11-4AAF-9DD2-03B02FEBB6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cat>
            <c:strRef>
              <c:f>'Sheet1'!$A$2:$A$13</c:f>
              <c:strCache>
                <c:ptCount val="12"/>
                <c:pt idx="0">
                  <c:v>London</c:v>
                </c:pt>
                <c:pt idx="1">
                  <c:v>South West</c:v>
                </c:pt>
                <c:pt idx="2">
                  <c:v>South East</c:v>
                </c:pt>
                <c:pt idx="3">
                  <c:v>East of England</c:v>
                </c:pt>
                <c:pt idx="4">
                  <c:v>West Midlands</c:v>
                </c:pt>
                <c:pt idx="5">
                  <c:v>East Midlands</c:v>
                </c:pt>
                <c:pt idx="6">
                  <c:v>Yorkshire and The Humber</c:v>
                </c:pt>
                <c:pt idx="7">
                  <c:v>North East</c:v>
                </c:pt>
                <c:pt idx="8">
                  <c:v>North West</c:v>
                </c:pt>
                <c:pt idx="9">
                  <c:v>Northern Ireland</c:v>
                </c:pt>
                <c:pt idx="10">
                  <c:v>Scotland</c:v>
                </c:pt>
                <c:pt idx="11">
                  <c:v>Wales</c:v>
                </c:pt>
              </c:strCache>
            </c:strRef>
          </c:cat>
          <c:val>
            <c:numRef>
              <c:f>'Sheet1'!$B$2:$B$13</c:f>
              <c:numCache>
                <c:formatCode>0%</c:formatCode>
                <c:ptCount val="12"/>
                <c:pt idx="0">
                  <c:v>0.03</c:v>
                </c:pt>
                <c:pt idx="1">
                  <c:v>0.06</c:v>
                </c:pt>
                <c:pt idx="2">
                  <c:v>0.1</c:v>
                </c:pt>
                <c:pt idx="3">
                  <c:v>0.1</c:v>
                </c:pt>
                <c:pt idx="4">
                  <c:v>0.15</c:v>
                </c:pt>
                <c:pt idx="5">
                  <c:v>0.1</c:v>
                </c:pt>
                <c:pt idx="6">
                  <c:v>0.1</c:v>
                </c:pt>
                <c:pt idx="7">
                  <c:v>0.06</c:v>
                </c:pt>
                <c:pt idx="8">
                  <c:v>0.2</c:v>
                </c:pt>
                <c:pt idx="9">
                  <c:v>0.01</c:v>
                </c:pt>
                <c:pt idx="10">
                  <c:v>7.0000000000000007E-2</c:v>
                </c:pt>
                <c:pt idx="11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E9-4ADF-9D1C-670BED42F4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0570B0"/>
              </a:solidFill>
            </c:spPr>
            <c:extLst>
              <c:ext xmlns:c16="http://schemas.microsoft.com/office/drawing/2014/chart" uri="{C3380CC4-5D6E-409C-BE32-E72D297353CC}">
                <c16:uniqueId val="{00000001-BBAE-4B06-AAD0-A5F3ACEB1E74}"/>
              </c:ext>
            </c:extLst>
          </c:dPt>
          <c:dPt>
            <c:idx val="1"/>
            <c:bubble3D val="0"/>
            <c:spPr>
              <a:solidFill>
                <a:srgbClr val="74A9CF"/>
              </a:solidFill>
            </c:spPr>
            <c:extLst>
              <c:ext xmlns:c16="http://schemas.microsoft.com/office/drawing/2014/chart" uri="{C3380CC4-5D6E-409C-BE32-E72D297353CC}">
                <c16:uniqueId val="{00000003-BBAE-4B06-AAD0-A5F3ACEB1E74}"/>
              </c:ext>
            </c:extLst>
          </c:dPt>
          <c:dPt>
            <c:idx val="2"/>
            <c:bubble3D val="0"/>
            <c:spPr>
              <a:solidFill>
                <a:srgbClr val="BDC9E1"/>
              </a:solidFill>
            </c:spPr>
            <c:extLst>
              <c:ext xmlns:c16="http://schemas.microsoft.com/office/drawing/2014/chart" uri="{C3380CC4-5D6E-409C-BE32-E72D297353CC}">
                <c16:uniqueId val="{00000005-BBAE-4B06-AAD0-A5F3ACEB1E74}"/>
              </c:ext>
            </c:extLst>
          </c:dPt>
          <c:dPt>
            <c:idx val="3"/>
            <c:bubble3D val="0"/>
            <c:spPr>
              <a:solidFill>
                <a:srgbClr val="F1EEF6"/>
              </a:solidFill>
            </c:spPr>
            <c:extLst>
              <c:ext xmlns:c16="http://schemas.microsoft.com/office/drawing/2014/chart" uri="{C3380CC4-5D6E-409C-BE32-E72D297353CC}">
                <c16:uniqueId val="{00000007-BBAE-4B06-AAD0-A5F3ACEB1E74}"/>
              </c:ext>
            </c:extLst>
          </c:dPt>
          <c:dPt>
            <c:idx val="4"/>
            <c:bubble3D val="0"/>
            <c:spPr>
              <a:solidFill>
                <a:srgbClr val="8B3921"/>
              </a:solidFill>
            </c:spPr>
            <c:extLst>
              <c:ext xmlns:c16="http://schemas.microsoft.com/office/drawing/2014/chart" uri="{C3380CC4-5D6E-409C-BE32-E72D297353CC}">
                <c16:uniqueId val="{00000009-BBAE-4B06-AAD0-A5F3ACEB1E74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'Sheet1'!$A$2:$A$5</c:f>
              <c:strCache>
                <c:ptCount val="4"/>
                <c:pt idx="0">
                  <c:v>Significant increase in costs</c:v>
                </c:pt>
                <c:pt idx="1">
                  <c:v>Slight increase in costs</c:v>
                </c:pt>
                <c:pt idx="2">
                  <c:v>No increase in costs</c:v>
                </c:pt>
                <c:pt idx="3">
                  <c:v>Don't know</c:v>
                </c:pt>
              </c:strCache>
            </c:strRef>
          </c:cat>
          <c:val>
            <c:numRef>
              <c:f>'Sheet1'!$B$2:$B$5</c:f>
              <c:numCache>
                <c:formatCode>0%</c:formatCode>
                <c:ptCount val="4"/>
                <c:pt idx="0">
                  <c:v>0.03</c:v>
                </c:pt>
                <c:pt idx="1">
                  <c:v>0.05</c:v>
                </c:pt>
                <c:pt idx="2">
                  <c:v>0.72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BAE-4B06-AAD0-A5F3ACEB1E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0570B0"/>
              </a:solidFill>
            </c:spPr>
            <c:extLst>
              <c:ext xmlns:c16="http://schemas.microsoft.com/office/drawing/2014/chart" uri="{C3380CC4-5D6E-409C-BE32-E72D297353CC}">
                <c16:uniqueId val="{00000001-7B42-4350-9E53-6D40660091D8}"/>
              </c:ext>
            </c:extLst>
          </c:dPt>
          <c:dPt>
            <c:idx val="1"/>
            <c:bubble3D val="0"/>
            <c:spPr>
              <a:solidFill>
                <a:srgbClr val="74A9CF"/>
              </a:solidFill>
            </c:spPr>
            <c:extLst>
              <c:ext xmlns:c16="http://schemas.microsoft.com/office/drawing/2014/chart" uri="{C3380CC4-5D6E-409C-BE32-E72D297353CC}">
                <c16:uniqueId val="{00000003-7B42-4350-9E53-6D40660091D8}"/>
              </c:ext>
            </c:extLst>
          </c:dPt>
          <c:dPt>
            <c:idx val="2"/>
            <c:bubble3D val="0"/>
            <c:spPr>
              <a:solidFill>
                <a:srgbClr val="BDC9E1"/>
              </a:solidFill>
            </c:spPr>
            <c:extLst>
              <c:ext xmlns:c16="http://schemas.microsoft.com/office/drawing/2014/chart" uri="{C3380CC4-5D6E-409C-BE32-E72D297353CC}">
                <c16:uniqueId val="{00000005-7B42-4350-9E53-6D40660091D8}"/>
              </c:ext>
            </c:extLst>
          </c:dPt>
          <c:dPt>
            <c:idx val="3"/>
            <c:bubble3D val="0"/>
            <c:spPr>
              <a:solidFill>
                <a:srgbClr val="F1EEF6"/>
              </a:solidFill>
            </c:spPr>
            <c:extLst>
              <c:ext xmlns:c16="http://schemas.microsoft.com/office/drawing/2014/chart" uri="{C3380CC4-5D6E-409C-BE32-E72D297353CC}">
                <c16:uniqueId val="{00000007-7B42-4350-9E53-6D40660091D8}"/>
              </c:ext>
            </c:extLst>
          </c:dPt>
          <c:dPt>
            <c:idx val="4"/>
            <c:bubble3D val="0"/>
            <c:spPr>
              <a:solidFill>
                <a:srgbClr val="28A0A7"/>
              </a:solidFill>
            </c:spPr>
            <c:extLst>
              <c:ext xmlns:c16="http://schemas.microsoft.com/office/drawing/2014/chart" uri="{C3380CC4-5D6E-409C-BE32-E72D297353CC}">
                <c16:uniqueId val="{00000009-7B42-4350-9E53-6D40660091D8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'Sheet1'!$A$2:$A$5</c:f>
              <c:strCache>
                <c:ptCount val="4"/>
                <c:pt idx="0">
                  <c:v>Significant increase in costs</c:v>
                </c:pt>
                <c:pt idx="1">
                  <c:v>Slight increase in costs</c:v>
                </c:pt>
                <c:pt idx="2">
                  <c:v>No increase in costs</c:v>
                </c:pt>
                <c:pt idx="3">
                  <c:v>Don't know</c:v>
                </c:pt>
              </c:strCache>
            </c:strRef>
          </c:cat>
          <c:val>
            <c:numRef>
              <c:f>'Sheet1'!$B$2:$B$5</c:f>
              <c:numCache>
                <c:formatCode>0%</c:formatCode>
                <c:ptCount val="4"/>
                <c:pt idx="0">
                  <c:v>0.23</c:v>
                </c:pt>
                <c:pt idx="1">
                  <c:v>0.52</c:v>
                </c:pt>
                <c:pt idx="2">
                  <c:v>0.22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B42-4350-9E53-6D40660091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dPt>
            <c:idx val="12"/>
            <c:invertIfNegative val="0"/>
            <c:bubble3D val="0"/>
            <c:spPr>
              <a:solidFill>
                <a:srgbClr val="ED1849"/>
              </a:solidFill>
            </c:spPr>
            <c:extLst>
              <c:ext xmlns:c16="http://schemas.microsoft.com/office/drawing/2014/chart" uri="{C3380CC4-5D6E-409C-BE32-E72D297353CC}">
                <c16:uniqueId val="{00000001-58F7-472B-B7AB-DE39B49963F8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Reduce pension contributions</c:v>
                </c:pt>
                <c:pt idx="1">
                  <c:v>Other, please specify</c:v>
                </c:pt>
                <c:pt idx="2">
                  <c:v>Reduce staff training budget</c:v>
                </c:pt>
                <c:pt idx="3">
                  <c:v>Redundancies</c:v>
                </c:pt>
                <c:pt idx="4">
                  <c:v>Recruit more workers aged under 25 and/or apprentices</c:v>
                </c:pt>
                <c:pt idx="5">
                  <c:v>Scale back investment/growth plans</c:v>
                </c:pt>
                <c:pt idx="6">
                  <c:v>Increase investment in automation</c:v>
                </c:pt>
                <c:pt idx="7">
                  <c:v>Reduce hours worked by staff</c:v>
                </c:pt>
                <c:pt idx="8">
                  <c:v>Recruit workers on flexible working contracts (e.g. self-employment or zero hour contracts)</c:v>
                </c:pt>
                <c:pt idx="9">
                  <c:v>Scale back recruitment</c:v>
                </c:pt>
                <c:pt idx="10">
                  <c:v>Reduce staff benefits such as bonuses, overtime, etc.</c:v>
                </c:pt>
                <c:pt idx="11">
                  <c:v>Reduce pay growth for staff</c:v>
                </c:pt>
                <c:pt idx="12">
                  <c:v>My business will not take any action</c:v>
                </c:pt>
                <c:pt idx="13">
                  <c:v>Raise prices of products and services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4"/>
                <c:pt idx="0">
                  <c:v>0.04</c:v>
                </c:pt>
                <c:pt idx="1">
                  <c:v>7.0000000000000007E-2</c:v>
                </c:pt>
                <c:pt idx="2">
                  <c:v>0.08</c:v>
                </c:pt>
                <c:pt idx="3">
                  <c:v>0.08</c:v>
                </c:pt>
                <c:pt idx="4">
                  <c:v>0.11</c:v>
                </c:pt>
                <c:pt idx="5">
                  <c:v>0.13</c:v>
                </c:pt>
                <c:pt idx="6">
                  <c:v>0.14000000000000001</c:v>
                </c:pt>
                <c:pt idx="7">
                  <c:v>0.14000000000000001</c:v>
                </c:pt>
                <c:pt idx="8">
                  <c:v>0.15</c:v>
                </c:pt>
                <c:pt idx="9">
                  <c:v>0.2</c:v>
                </c:pt>
                <c:pt idx="10">
                  <c:v>0.21</c:v>
                </c:pt>
                <c:pt idx="11">
                  <c:v>0.25</c:v>
                </c:pt>
                <c:pt idx="12">
                  <c:v>0.35</c:v>
                </c:pt>
                <c:pt idx="13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F7-472B-B7AB-DE39B49963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2B8CBE"/>
              </a:solidFill>
            </c:spPr>
            <c:extLst>
              <c:ext xmlns:c16="http://schemas.microsoft.com/office/drawing/2014/chart" uri="{C3380CC4-5D6E-409C-BE32-E72D297353CC}">
                <c16:uniqueId val="{00000001-3F10-440E-851C-CD097ADE9524}"/>
              </c:ext>
            </c:extLst>
          </c:dPt>
          <c:dPt>
            <c:idx val="1"/>
            <c:bubble3D val="0"/>
            <c:spPr>
              <a:solidFill>
                <a:srgbClr val="A6BDDB"/>
              </a:solidFill>
            </c:spPr>
            <c:extLst>
              <c:ext xmlns:c16="http://schemas.microsoft.com/office/drawing/2014/chart" uri="{C3380CC4-5D6E-409C-BE32-E72D297353CC}">
                <c16:uniqueId val="{00000003-3F10-440E-851C-CD097ADE9524}"/>
              </c:ext>
            </c:extLst>
          </c:dPt>
          <c:dPt>
            <c:idx val="2"/>
            <c:bubble3D val="0"/>
            <c:spPr>
              <a:solidFill>
                <a:srgbClr val="ECE7F2"/>
              </a:solidFill>
            </c:spPr>
            <c:extLst>
              <c:ext xmlns:c16="http://schemas.microsoft.com/office/drawing/2014/chart" uri="{C3380CC4-5D6E-409C-BE32-E72D297353CC}">
                <c16:uniqueId val="{00000005-3F10-440E-851C-CD097ADE9524}"/>
              </c:ext>
            </c:extLst>
          </c:dPt>
          <c:dPt>
            <c:idx val="3"/>
            <c:bubble3D val="0"/>
            <c:spPr>
              <a:solidFill>
                <a:srgbClr val="712C94"/>
              </a:solidFill>
            </c:spPr>
            <c:extLst>
              <c:ext xmlns:c16="http://schemas.microsoft.com/office/drawing/2014/chart" uri="{C3380CC4-5D6E-409C-BE32-E72D297353CC}">
                <c16:uniqueId val="{00000007-3F10-440E-851C-CD097ADE9524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'Sheet1'!$A$2:$A$4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</c:strCache>
            </c:strRef>
          </c:cat>
          <c:val>
            <c:numRef>
              <c:f>'Sheet1'!$B$2:$B$4</c:f>
              <c:numCache>
                <c:formatCode>0%</c:formatCode>
                <c:ptCount val="3"/>
                <c:pt idx="0">
                  <c:v>0.1</c:v>
                </c:pt>
                <c:pt idx="1">
                  <c:v>0.89</c:v>
                </c:pt>
                <c:pt idx="2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F10-440E-851C-CD097ADE95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'Sheet1'!$A$2:$A$4</c:f>
              <c:strCache>
                <c:ptCount val="3"/>
                <c:pt idx="0">
                  <c:v>Don’t know</c:v>
                </c:pt>
                <c:pt idx="1">
                  <c:v>No</c:v>
                </c:pt>
                <c:pt idx="2">
                  <c:v>Yes</c:v>
                </c:pt>
              </c:strCache>
            </c:strRef>
          </c:cat>
          <c:val>
            <c:numRef>
              <c:f>'Sheet1'!$B$2:$B$4</c:f>
              <c:numCache>
                <c:formatCode>0%</c:formatCode>
                <c:ptCount val="3"/>
                <c:pt idx="0">
                  <c:v>0</c:v>
                </c:pt>
                <c:pt idx="1">
                  <c:v>0.71</c:v>
                </c:pt>
                <c:pt idx="2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34-4745-9606-F0E402874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Do you expect to recover the Apprenticeship Levy amount spent by your company? I.e. by training sufficient apprentices to recoup the amount levied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'Sheet1'!$A$2:$A$7</c:f>
              <c:strCache>
                <c:ptCount val="6"/>
                <c:pt idx="0">
                  <c:v>Other, please specify</c:v>
                </c:pt>
                <c:pt idx="1">
                  <c:v>Have limited or no understanding of the Apprenticeship Levy</c:v>
                </c:pt>
                <c:pt idx="2">
                  <c:v>We don’t expect to recover any of our Levy payment</c:v>
                </c:pt>
                <c:pt idx="3">
                  <c:v>We expect to partially recover our Levy payment</c:v>
                </c:pt>
                <c:pt idx="4">
                  <c:v>Yes, we expect to recover 100% of our Levy payment</c:v>
                </c:pt>
                <c:pt idx="5">
                  <c:v>Yes, we expect to recover more than our Levy payment</c:v>
                </c:pt>
              </c:strCache>
            </c:strRef>
          </c:cat>
          <c:val>
            <c:numRef>
              <c:f>'Sheet1'!$B$2:$B$7</c:f>
              <c:numCache>
                <c:formatCode>0%</c:formatCode>
                <c:ptCount val="6"/>
                <c:pt idx="0">
                  <c:v>0.03</c:v>
                </c:pt>
                <c:pt idx="1">
                  <c:v>0.05</c:v>
                </c:pt>
                <c:pt idx="2">
                  <c:v>0.15</c:v>
                </c:pt>
                <c:pt idx="3">
                  <c:v>0.41</c:v>
                </c:pt>
                <c:pt idx="4">
                  <c:v>0.21</c:v>
                </c:pt>
                <c:pt idx="5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61-4EAB-AFD5-B67A2C93CA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rgbClr val="ED1849"/>
              </a:solidFill>
            </c:spPr>
            <c:extLst>
              <c:ext xmlns:c16="http://schemas.microsoft.com/office/drawing/2014/chart" uri="{C3380CC4-5D6E-409C-BE32-E72D297353CC}">
                <c16:uniqueId val="{00000002-28BE-406F-AFEC-0F44F177CD2C}"/>
              </c:ext>
            </c:extLst>
          </c:dPt>
          <c:dPt>
            <c:idx val="9"/>
            <c:invertIfNegative val="0"/>
            <c:bubble3D val="0"/>
            <c:spPr>
              <a:solidFill>
                <a:srgbClr val="D1103A"/>
              </a:solidFill>
            </c:spPr>
            <c:extLst>
              <c:ext xmlns:c16="http://schemas.microsoft.com/office/drawing/2014/chart" uri="{C3380CC4-5D6E-409C-BE32-E72D297353CC}">
                <c16:uniqueId val="{00000001-28BE-406F-AFEC-0F44F177CD2C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Sheet1!$A$2:$A$11</c:f>
              <c:strCache>
                <c:ptCount val="10"/>
                <c:pt idx="0">
                  <c:v>Transfer up to 10% of the levy to employers in your supply chain</c:v>
                </c:pt>
                <c:pt idx="1">
                  <c:v>Establish a new training delivery arm or training company</c:v>
                </c:pt>
                <c:pt idx="2">
                  <c:v>Close existing training delivery arm or training company</c:v>
                </c:pt>
                <c:pt idx="3">
                  <c:v>Convert some or all existing training or graduate schemes into apprenticeship programmes</c:v>
                </c:pt>
                <c:pt idx="4">
                  <c:v>Begin new apprenticeship training programme</c:v>
                </c:pt>
                <c:pt idx="5">
                  <c:v>Recruit more apprentices</c:v>
                </c:pt>
                <c:pt idx="6">
                  <c:v>Continue existing apprenticeship programmes and pay the 10% contribution</c:v>
                </c:pt>
                <c:pt idx="7">
                  <c:v>Other, please specify</c:v>
                </c:pt>
                <c:pt idx="8">
                  <c:v>Have limited or no understanding of the Apprenticeship Levy</c:v>
                </c:pt>
                <c:pt idx="9">
                  <c:v>Don’t know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</c:v>
                </c:pt>
                <c:pt idx="1">
                  <c:v>0.01</c:v>
                </c:pt>
                <c:pt idx="2">
                  <c:v>0.01</c:v>
                </c:pt>
                <c:pt idx="3">
                  <c:v>0.05</c:v>
                </c:pt>
                <c:pt idx="4">
                  <c:v>0.06</c:v>
                </c:pt>
                <c:pt idx="5">
                  <c:v>7.0000000000000007E-2</c:v>
                </c:pt>
                <c:pt idx="6">
                  <c:v>0.08</c:v>
                </c:pt>
                <c:pt idx="7">
                  <c:v>0.15</c:v>
                </c:pt>
                <c:pt idx="8">
                  <c:v>0.25</c:v>
                </c:pt>
                <c:pt idx="9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BE-406F-AFEC-0F44F177CD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8-08T13:42:37.861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4D26993-C6F8-0C4E-8ACF-E6042A4F4A2A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AAD8C06-FC72-8346-8318-DB5725B82A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225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49B3FD9-CBB5-3A46-B982-BBA026294009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92200" y="744538"/>
            <a:ext cx="4613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4AF3BE-60B3-904A-ABE0-38FA74E262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244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92682"/>
            <a:ext cx="7772400" cy="158197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82164"/>
            <a:ext cx="6400800" cy="18860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90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80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711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61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51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42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32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23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F027EA0F-61F2-434D-8F4F-CBC54D211599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840443"/>
            <a:ext cx="2895600" cy="3929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EB66C156-CEF7-1A45-98CF-D538ECCC82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997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F027EA0F-61F2-434D-8F4F-CBC54D211599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840443"/>
            <a:ext cx="2895600" cy="3929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EB66C156-CEF7-1A45-98CF-D538ECCC82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998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5564"/>
            <a:ext cx="2057400" cy="629716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5564"/>
            <a:ext cx="6019800" cy="629716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F027EA0F-61F2-434D-8F4F-CBC54D211599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840443"/>
            <a:ext cx="2895600" cy="3929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EB66C156-CEF7-1A45-98CF-D538ECCC82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945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97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742521"/>
            <a:ext cx="7772400" cy="1465806"/>
          </a:xfrm>
        </p:spPr>
        <p:txBody>
          <a:bodyPr anchor="t"/>
          <a:lstStyle>
            <a:lvl1pPr algn="l">
              <a:defRPr sz="5166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128082"/>
            <a:ext cx="7772400" cy="1614437"/>
          </a:xfrm>
        </p:spPr>
        <p:txBody>
          <a:bodyPr anchor="b"/>
          <a:lstStyle>
            <a:lvl1pPr marL="0" indent="0">
              <a:buNone/>
              <a:defRPr sz="2583">
                <a:solidFill>
                  <a:schemeClr val="tx1">
                    <a:tint val="75000"/>
                  </a:schemeClr>
                </a:solidFill>
              </a:defRPr>
            </a:lvl1pPr>
            <a:lvl2pPr marL="590399" indent="0">
              <a:buNone/>
              <a:defRPr sz="2324">
                <a:solidFill>
                  <a:schemeClr val="tx1">
                    <a:tint val="75000"/>
                  </a:schemeClr>
                </a:solidFill>
              </a:defRPr>
            </a:lvl2pPr>
            <a:lvl3pPr marL="1180797" indent="0">
              <a:buNone/>
              <a:defRPr sz="2066">
                <a:solidFill>
                  <a:schemeClr val="tx1">
                    <a:tint val="75000"/>
                  </a:schemeClr>
                </a:solidFill>
              </a:defRPr>
            </a:lvl3pPr>
            <a:lvl4pPr marL="1771196" indent="0">
              <a:buNone/>
              <a:defRPr sz="1808">
                <a:solidFill>
                  <a:schemeClr val="tx1">
                    <a:tint val="75000"/>
                  </a:schemeClr>
                </a:solidFill>
              </a:defRPr>
            </a:lvl4pPr>
            <a:lvl5pPr marL="2361594" indent="0">
              <a:buNone/>
              <a:defRPr sz="1808">
                <a:solidFill>
                  <a:schemeClr val="tx1">
                    <a:tint val="75000"/>
                  </a:schemeClr>
                </a:solidFill>
              </a:defRPr>
            </a:lvl5pPr>
            <a:lvl6pPr marL="2951992" indent="0">
              <a:buNone/>
              <a:defRPr sz="1808">
                <a:solidFill>
                  <a:schemeClr val="tx1">
                    <a:tint val="75000"/>
                  </a:schemeClr>
                </a:solidFill>
              </a:defRPr>
            </a:lvl6pPr>
            <a:lvl7pPr marL="3542391" indent="0">
              <a:buNone/>
              <a:defRPr sz="1808">
                <a:solidFill>
                  <a:schemeClr val="tx1">
                    <a:tint val="75000"/>
                  </a:schemeClr>
                </a:solidFill>
              </a:defRPr>
            </a:lvl7pPr>
            <a:lvl8pPr marL="4132790" indent="0">
              <a:buNone/>
              <a:defRPr sz="1808">
                <a:solidFill>
                  <a:schemeClr val="tx1">
                    <a:tint val="75000"/>
                  </a:schemeClr>
                </a:solidFill>
              </a:defRPr>
            </a:lvl8pPr>
            <a:lvl9pPr marL="4723188" indent="0">
              <a:buNone/>
              <a:defRPr sz="18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F027EA0F-61F2-434D-8F4F-CBC54D211599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840443"/>
            <a:ext cx="2895600" cy="3929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EB66C156-CEF7-1A45-98CF-D538ECCC82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91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069"/>
            <a:ext cx="4038600" cy="4870649"/>
          </a:xfrm>
        </p:spPr>
        <p:txBody>
          <a:bodyPr/>
          <a:lstStyle>
            <a:lvl1pPr>
              <a:defRPr sz="3615"/>
            </a:lvl1pPr>
            <a:lvl2pPr>
              <a:defRPr sz="3100"/>
            </a:lvl2pPr>
            <a:lvl3pPr>
              <a:defRPr sz="2583"/>
            </a:lvl3pPr>
            <a:lvl4pPr>
              <a:defRPr sz="2324"/>
            </a:lvl4pPr>
            <a:lvl5pPr>
              <a:defRPr sz="2324"/>
            </a:lvl5pPr>
            <a:lvl6pPr>
              <a:defRPr sz="2324"/>
            </a:lvl6pPr>
            <a:lvl7pPr>
              <a:defRPr sz="2324"/>
            </a:lvl7pPr>
            <a:lvl8pPr>
              <a:defRPr sz="2324"/>
            </a:lvl8pPr>
            <a:lvl9pPr>
              <a:defRPr sz="2324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069"/>
            <a:ext cx="4038600" cy="4870649"/>
          </a:xfrm>
        </p:spPr>
        <p:txBody>
          <a:bodyPr/>
          <a:lstStyle>
            <a:lvl1pPr>
              <a:defRPr sz="3615"/>
            </a:lvl1pPr>
            <a:lvl2pPr>
              <a:defRPr sz="3100"/>
            </a:lvl2pPr>
            <a:lvl3pPr>
              <a:defRPr sz="2583"/>
            </a:lvl3pPr>
            <a:lvl4pPr>
              <a:defRPr sz="2324"/>
            </a:lvl4pPr>
            <a:lvl5pPr>
              <a:defRPr sz="2324"/>
            </a:lvl5pPr>
            <a:lvl6pPr>
              <a:defRPr sz="2324"/>
            </a:lvl6pPr>
            <a:lvl7pPr>
              <a:defRPr sz="2324"/>
            </a:lvl7pPr>
            <a:lvl8pPr>
              <a:defRPr sz="2324"/>
            </a:lvl8pPr>
            <a:lvl9pPr>
              <a:defRPr sz="2324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F027EA0F-61F2-434D-8F4F-CBC54D211599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840443"/>
            <a:ext cx="2895600" cy="3929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EB66C156-CEF7-1A45-98CF-D538ECCC82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28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52024"/>
            <a:ext cx="4040188" cy="688486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90399" indent="0">
              <a:buNone/>
              <a:defRPr sz="2583" b="1"/>
            </a:lvl2pPr>
            <a:lvl3pPr marL="1180797" indent="0">
              <a:buNone/>
              <a:defRPr sz="2324" b="1"/>
            </a:lvl3pPr>
            <a:lvl4pPr marL="1771196" indent="0">
              <a:buNone/>
              <a:defRPr sz="2066" b="1"/>
            </a:lvl4pPr>
            <a:lvl5pPr marL="2361594" indent="0">
              <a:buNone/>
              <a:defRPr sz="2066" b="1"/>
            </a:lvl5pPr>
            <a:lvl6pPr marL="2951992" indent="0">
              <a:buNone/>
              <a:defRPr sz="2066" b="1"/>
            </a:lvl6pPr>
            <a:lvl7pPr marL="3542391" indent="0">
              <a:buNone/>
              <a:defRPr sz="2066" b="1"/>
            </a:lvl7pPr>
            <a:lvl8pPr marL="4132790" indent="0">
              <a:buNone/>
              <a:defRPr sz="2066" b="1"/>
            </a:lvl8pPr>
            <a:lvl9pPr marL="4723188" indent="0">
              <a:buNone/>
              <a:defRPr sz="206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40509"/>
            <a:ext cx="4040188" cy="4252208"/>
          </a:xfrm>
        </p:spPr>
        <p:txBody>
          <a:bodyPr/>
          <a:lstStyle>
            <a:lvl1pPr>
              <a:defRPr sz="3100"/>
            </a:lvl1pPr>
            <a:lvl2pPr>
              <a:defRPr sz="2583"/>
            </a:lvl2pPr>
            <a:lvl3pPr>
              <a:defRPr sz="2324"/>
            </a:lvl3pPr>
            <a:lvl4pPr>
              <a:defRPr sz="2066"/>
            </a:lvl4pPr>
            <a:lvl5pPr>
              <a:defRPr sz="2066"/>
            </a:lvl5pPr>
            <a:lvl6pPr>
              <a:defRPr sz="2066"/>
            </a:lvl6pPr>
            <a:lvl7pPr>
              <a:defRPr sz="2066"/>
            </a:lvl7pPr>
            <a:lvl8pPr>
              <a:defRPr sz="2066"/>
            </a:lvl8pPr>
            <a:lvl9pPr>
              <a:defRPr sz="2066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652024"/>
            <a:ext cx="4041775" cy="688486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90399" indent="0">
              <a:buNone/>
              <a:defRPr sz="2583" b="1"/>
            </a:lvl2pPr>
            <a:lvl3pPr marL="1180797" indent="0">
              <a:buNone/>
              <a:defRPr sz="2324" b="1"/>
            </a:lvl3pPr>
            <a:lvl4pPr marL="1771196" indent="0">
              <a:buNone/>
              <a:defRPr sz="2066" b="1"/>
            </a:lvl4pPr>
            <a:lvl5pPr marL="2361594" indent="0">
              <a:buNone/>
              <a:defRPr sz="2066" b="1"/>
            </a:lvl5pPr>
            <a:lvl6pPr marL="2951992" indent="0">
              <a:buNone/>
              <a:defRPr sz="2066" b="1"/>
            </a:lvl6pPr>
            <a:lvl7pPr marL="3542391" indent="0">
              <a:buNone/>
              <a:defRPr sz="2066" b="1"/>
            </a:lvl7pPr>
            <a:lvl8pPr marL="4132790" indent="0">
              <a:buNone/>
              <a:defRPr sz="2066" b="1"/>
            </a:lvl8pPr>
            <a:lvl9pPr marL="4723188" indent="0">
              <a:buNone/>
              <a:defRPr sz="206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340509"/>
            <a:ext cx="4041775" cy="4252208"/>
          </a:xfrm>
        </p:spPr>
        <p:txBody>
          <a:bodyPr/>
          <a:lstStyle>
            <a:lvl1pPr>
              <a:defRPr sz="3100"/>
            </a:lvl1pPr>
            <a:lvl2pPr>
              <a:defRPr sz="2583"/>
            </a:lvl2pPr>
            <a:lvl3pPr>
              <a:defRPr sz="2324"/>
            </a:lvl3pPr>
            <a:lvl4pPr>
              <a:defRPr sz="2066"/>
            </a:lvl4pPr>
            <a:lvl5pPr>
              <a:defRPr sz="2066"/>
            </a:lvl5pPr>
            <a:lvl6pPr>
              <a:defRPr sz="2066"/>
            </a:lvl6pPr>
            <a:lvl7pPr>
              <a:defRPr sz="2066"/>
            </a:lvl7pPr>
            <a:lvl8pPr>
              <a:defRPr sz="2066"/>
            </a:lvl8pPr>
            <a:lvl9pPr>
              <a:defRPr sz="2066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F027EA0F-61F2-434D-8F4F-CBC54D211599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840443"/>
            <a:ext cx="2895600" cy="3929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EB66C156-CEF7-1A45-98CF-D538ECCC82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80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F027EA0F-61F2-434D-8F4F-CBC54D211599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840443"/>
            <a:ext cx="2895600" cy="3929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EB66C156-CEF7-1A45-98CF-D538ECCC82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428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F027EA0F-61F2-434D-8F4F-CBC54D211599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840443"/>
            <a:ext cx="2895600" cy="3929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EB66C156-CEF7-1A45-98CF-D538ECCC82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51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6" y="293844"/>
            <a:ext cx="3008313" cy="1250550"/>
          </a:xfrm>
        </p:spPr>
        <p:txBody>
          <a:bodyPr anchor="b"/>
          <a:lstStyle>
            <a:lvl1pPr algn="l">
              <a:defRPr sz="2583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93851"/>
            <a:ext cx="5111750" cy="6298871"/>
          </a:xfrm>
        </p:spPr>
        <p:txBody>
          <a:bodyPr/>
          <a:lstStyle>
            <a:lvl1pPr>
              <a:defRPr sz="4132"/>
            </a:lvl1pPr>
            <a:lvl2pPr>
              <a:defRPr sz="3615"/>
            </a:lvl2pPr>
            <a:lvl3pPr>
              <a:defRPr sz="3100"/>
            </a:lvl3pPr>
            <a:lvl4pPr>
              <a:defRPr sz="2583"/>
            </a:lvl4pPr>
            <a:lvl5pPr>
              <a:defRPr sz="2583"/>
            </a:lvl5pPr>
            <a:lvl6pPr>
              <a:defRPr sz="2583"/>
            </a:lvl6pPr>
            <a:lvl7pPr>
              <a:defRPr sz="2583"/>
            </a:lvl7pPr>
            <a:lvl8pPr>
              <a:defRPr sz="2583"/>
            </a:lvl8pPr>
            <a:lvl9pPr>
              <a:defRPr sz="258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6" y="1544399"/>
            <a:ext cx="3008313" cy="5048322"/>
          </a:xfrm>
        </p:spPr>
        <p:txBody>
          <a:bodyPr/>
          <a:lstStyle>
            <a:lvl1pPr marL="0" indent="0">
              <a:buNone/>
              <a:defRPr sz="1808"/>
            </a:lvl1pPr>
            <a:lvl2pPr marL="590399" indent="0">
              <a:buNone/>
              <a:defRPr sz="1549"/>
            </a:lvl2pPr>
            <a:lvl3pPr marL="1180797" indent="0">
              <a:buNone/>
              <a:defRPr sz="1291"/>
            </a:lvl3pPr>
            <a:lvl4pPr marL="1771196" indent="0">
              <a:buNone/>
              <a:defRPr sz="1162"/>
            </a:lvl4pPr>
            <a:lvl5pPr marL="2361594" indent="0">
              <a:buNone/>
              <a:defRPr sz="1162"/>
            </a:lvl5pPr>
            <a:lvl6pPr marL="2951992" indent="0">
              <a:buNone/>
              <a:defRPr sz="1162"/>
            </a:lvl6pPr>
            <a:lvl7pPr marL="3542391" indent="0">
              <a:buNone/>
              <a:defRPr sz="1162"/>
            </a:lvl7pPr>
            <a:lvl8pPr marL="4132790" indent="0">
              <a:buNone/>
              <a:defRPr sz="1162"/>
            </a:lvl8pPr>
            <a:lvl9pPr marL="4723188" indent="0">
              <a:buNone/>
              <a:defRPr sz="116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F027EA0F-61F2-434D-8F4F-CBC54D211599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840443"/>
            <a:ext cx="2895600" cy="3929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EB66C156-CEF7-1A45-98CF-D538ECCC82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361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166203"/>
            <a:ext cx="5486400" cy="609899"/>
          </a:xfrm>
        </p:spPr>
        <p:txBody>
          <a:bodyPr anchor="b"/>
          <a:lstStyle>
            <a:lvl1pPr algn="l">
              <a:defRPr sz="2583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59443"/>
            <a:ext cx="5486400" cy="4428173"/>
          </a:xfrm>
        </p:spPr>
        <p:txBody>
          <a:bodyPr/>
          <a:lstStyle>
            <a:lvl1pPr marL="0" indent="0">
              <a:buNone/>
              <a:defRPr sz="4132"/>
            </a:lvl1pPr>
            <a:lvl2pPr marL="590399" indent="0">
              <a:buNone/>
              <a:defRPr sz="3615"/>
            </a:lvl2pPr>
            <a:lvl3pPr marL="1180797" indent="0">
              <a:buNone/>
              <a:defRPr sz="3100"/>
            </a:lvl3pPr>
            <a:lvl4pPr marL="1771196" indent="0">
              <a:buNone/>
              <a:defRPr sz="2583"/>
            </a:lvl4pPr>
            <a:lvl5pPr marL="2361594" indent="0">
              <a:buNone/>
              <a:defRPr sz="2583"/>
            </a:lvl5pPr>
            <a:lvl6pPr marL="2951992" indent="0">
              <a:buNone/>
              <a:defRPr sz="2583"/>
            </a:lvl6pPr>
            <a:lvl7pPr marL="3542391" indent="0">
              <a:buNone/>
              <a:defRPr sz="2583"/>
            </a:lvl7pPr>
            <a:lvl8pPr marL="4132790" indent="0">
              <a:buNone/>
              <a:defRPr sz="2583"/>
            </a:lvl8pPr>
            <a:lvl9pPr marL="4723188" indent="0">
              <a:buNone/>
              <a:defRPr sz="2583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76110"/>
            <a:ext cx="5486400" cy="866159"/>
          </a:xfrm>
        </p:spPr>
        <p:txBody>
          <a:bodyPr/>
          <a:lstStyle>
            <a:lvl1pPr marL="0" indent="0">
              <a:buNone/>
              <a:defRPr sz="1808"/>
            </a:lvl1pPr>
            <a:lvl2pPr marL="590399" indent="0">
              <a:buNone/>
              <a:defRPr sz="1549"/>
            </a:lvl2pPr>
            <a:lvl3pPr marL="1180797" indent="0">
              <a:buNone/>
              <a:defRPr sz="1291"/>
            </a:lvl3pPr>
            <a:lvl4pPr marL="1771196" indent="0">
              <a:buNone/>
              <a:defRPr sz="1162"/>
            </a:lvl4pPr>
            <a:lvl5pPr marL="2361594" indent="0">
              <a:buNone/>
              <a:defRPr sz="1162"/>
            </a:lvl5pPr>
            <a:lvl6pPr marL="2951992" indent="0">
              <a:buNone/>
              <a:defRPr sz="1162"/>
            </a:lvl6pPr>
            <a:lvl7pPr marL="3542391" indent="0">
              <a:buNone/>
              <a:defRPr sz="1162"/>
            </a:lvl7pPr>
            <a:lvl8pPr marL="4132790" indent="0">
              <a:buNone/>
              <a:defRPr sz="1162"/>
            </a:lvl8pPr>
            <a:lvl9pPr marL="4723188" indent="0">
              <a:buNone/>
              <a:defRPr sz="116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F027EA0F-61F2-434D-8F4F-CBC54D211599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840443"/>
            <a:ext cx="2895600" cy="3929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EB66C156-CEF7-1A45-98CF-D538ECCC82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71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7315"/>
            <a:ext cx="8229600" cy="903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43589"/>
            <a:ext cx="8229600" cy="4620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6369986"/>
            <a:ext cx="1863262" cy="1010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17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90399" rtl="0" eaLnBrk="1" latinLnBrk="0" hangingPunct="1">
        <a:spcBef>
          <a:spcPct val="0"/>
        </a:spcBef>
        <a:buNone/>
        <a:defRPr sz="3615" b="1" kern="1200">
          <a:solidFill>
            <a:schemeClr val="bg1">
              <a:lumMod val="50000"/>
            </a:schemeClr>
          </a:solidFill>
          <a:latin typeface="Arial"/>
          <a:ea typeface="+mj-ea"/>
          <a:cs typeface="Arial"/>
        </a:defRPr>
      </a:lvl1pPr>
    </p:titleStyle>
    <p:bodyStyle>
      <a:lvl1pPr marL="442799" indent="-442799" algn="l" defTabSz="590399" rtl="0" eaLnBrk="1" latinLnBrk="0" hangingPunct="1">
        <a:spcBef>
          <a:spcPct val="20000"/>
        </a:spcBef>
        <a:buFont typeface="Arial"/>
        <a:buChar char="•"/>
        <a:defRPr sz="2583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959398" indent="-368999" algn="l" defTabSz="590399" rtl="0" eaLnBrk="1" latinLnBrk="0" hangingPunct="1">
        <a:spcBef>
          <a:spcPct val="20000"/>
        </a:spcBef>
        <a:buFont typeface="Arial"/>
        <a:buChar char="–"/>
        <a:defRPr sz="2324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2pPr>
      <a:lvl3pPr marL="1475997" indent="-295199" algn="l" defTabSz="590399" rtl="0" eaLnBrk="1" latinLnBrk="0" hangingPunct="1">
        <a:spcBef>
          <a:spcPct val="20000"/>
        </a:spcBef>
        <a:buFont typeface="Arial"/>
        <a:buChar char="•"/>
        <a:defRPr sz="2066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3pPr>
      <a:lvl4pPr marL="2066395" indent="-295199" algn="l" defTabSz="590399" rtl="0" eaLnBrk="1" latinLnBrk="0" hangingPunct="1">
        <a:spcBef>
          <a:spcPct val="20000"/>
        </a:spcBef>
        <a:buFont typeface="Arial"/>
        <a:buChar char="–"/>
        <a:defRPr sz="2066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4pPr>
      <a:lvl5pPr marL="2656793" indent="-295199" algn="l" defTabSz="590399" rtl="0" eaLnBrk="1" latinLnBrk="0" hangingPunct="1">
        <a:spcBef>
          <a:spcPct val="20000"/>
        </a:spcBef>
        <a:buFont typeface="Arial"/>
        <a:buChar char="»"/>
        <a:defRPr sz="2583" kern="1200">
          <a:solidFill>
            <a:schemeClr val="tx1"/>
          </a:solidFill>
          <a:latin typeface="Arial"/>
          <a:ea typeface="+mn-ea"/>
          <a:cs typeface="Arial"/>
        </a:defRPr>
      </a:lvl5pPr>
      <a:lvl6pPr marL="3247192" indent="-295199" algn="l" defTabSz="590399" rtl="0" eaLnBrk="1" latinLnBrk="0" hangingPunct="1">
        <a:spcBef>
          <a:spcPct val="20000"/>
        </a:spcBef>
        <a:buFont typeface="Arial"/>
        <a:buChar char="•"/>
        <a:defRPr sz="2583" kern="1200">
          <a:solidFill>
            <a:schemeClr val="tx1"/>
          </a:solidFill>
          <a:latin typeface="+mn-lt"/>
          <a:ea typeface="+mn-ea"/>
          <a:cs typeface="+mn-cs"/>
        </a:defRPr>
      </a:lvl6pPr>
      <a:lvl7pPr marL="3837590" indent="-295199" algn="l" defTabSz="590399" rtl="0" eaLnBrk="1" latinLnBrk="0" hangingPunct="1">
        <a:spcBef>
          <a:spcPct val="20000"/>
        </a:spcBef>
        <a:buFont typeface="Arial"/>
        <a:buChar char="•"/>
        <a:defRPr sz="2583" kern="1200">
          <a:solidFill>
            <a:schemeClr val="tx1"/>
          </a:solidFill>
          <a:latin typeface="+mn-lt"/>
          <a:ea typeface="+mn-ea"/>
          <a:cs typeface="+mn-cs"/>
        </a:defRPr>
      </a:lvl7pPr>
      <a:lvl8pPr marL="4427989" indent="-295199" algn="l" defTabSz="590399" rtl="0" eaLnBrk="1" latinLnBrk="0" hangingPunct="1">
        <a:spcBef>
          <a:spcPct val="20000"/>
        </a:spcBef>
        <a:buFont typeface="Arial"/>
        <a:buChar char="•"/>
        <a:defRPr sz="2583" kern="1200">
          <a:solidFill>
            <a:schemeClr val="tx1"/>
          </a:solidFill>
          <a:latin typeface="+mn-lt"/>
          <a:ea typeface="+mn-ea"/>
          <a:cs typeface="+mn-cs"/>
        </a:defRPr>
      </a:lvl8pPr>
      <a:lvl9pPr marL="5018388" indent="-295199" algn="l" defTabSz="590399" rtl="0" eaLnBrk="1" latinLnBrk="0" hangingPunct="1">
        <a:spcBef>
          <a:spcPct val="20000"/>
        </a:spcBef>
        <a:buFont typeface="Arial"/>
        <a:buChar char="•"/>
        <a:defRPr sz="25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90399" rtl="0" eaLnBrk="1" latinLnBrk="0" hangingPunct="1">
        <a:defRPr sz="2324" kern="1200">
          <a:solidFill>
            <a:schemeClr val="tx1"/>
          </a:solidFill>
          <a:latin typeface="+mn-lt"/>
          <a:ea typeface="+mn-ea"/>
          <a:cs typeface="+mn-cs"/>
        </a:defRPr>
      </a:lvl1pPr>
      <a:lvl2pPr marL="590399" algn="l" defTabSz="590399" rtl="0" eaLnBrk="1" latinLnBrk="0" hangingPunct="1">
        <a:defRPr sz="2324" kern="1200">
          <a:solidFill>
            <a:schemeClr val="tx1"/>
          </a:solidFill>
          <a:latin typeface="+mn-lt"/>
          <a:ea typeface="+mn-ea"/>
          <a:cs typeface="+mn-cs"/>
        </a:defRPr>
      </a:lvl2pPr>
      <a:lvl3pPr marL="1180797" algn="l" defTabSz="590399" rtl="0" eaLnBrk="1" latinLnBrk="0" hangingPunct="1">
        <a:defRPr sz="2324" kern="1200">
          <a:solidFill>
            <a:schemeClr val="tx1"/>
          </a:solidFill>
          <a:latin typeface="+mn-lt"/>
          <a:ea typeface="+mn-ea"/>
          <a:cs typeface="+mn-cs"/>
        </a:defRPr>
      </a:lvl3pPr>
      <a:lvl4pPr marL="1771196" algn="l" defTabSz="590399" rtl="0" eaLnBrk="1" latinLnBrk="0" hangingPunct="1">
        <a:defRPr sz="2324" kern="1200">
          <a:solidFill>
            <a:schemeClr val="tx1"/>
          </a:solidFill>
          <a:latin typeface="+mn-lt"/>
          <a:ea typeface="+mn-ea"/>
          <a:cs typeface="+mn-cs"/>
        </a:defRPr>
      </a:lvl4pPr>
      <a:lvl5pPr marL="2361594" algn="l" defTabSz="590399" rtl="0" eaLnBrk="1" latinLnBrk="0" hangingPunct="1">
        <a:defRPr sz="2324" kern="1200">
          <a:solidFill>
            <a:schemeClr val="tx1"/>
          </a:solidFill>
          <a:latin typeface="+mn-lt"/>
          <a:ea typeface="+mn-ea"/>
          <a:cs typeface="+mn-cs"/>
        </a:defRPr>
      </a:lvl5pPr>
      <a:lvl6pPr marL="2951992" algn="l" defTabSz="590399" rtl="0" eaLnBrk="1" latinLnBrk="0" hangingPunct="1">
        <a:defRPr sz="2324" kern="1200">
          <a:solidFill>
            <a:schemeClr val="tx1"/>
          </a:solidFill>
          <a:latin typeface="+mn-lt"/>
          <a:ea typeface="+mn-ea"/>
          <a:cs typeface="+mn-cs"/>
        </a:defRPr>
      </a:lvl6pPr>
      <a:lvl7pPr marL="3542391" algn="l" defTabSz="590399" rtl="0" eaLnBrk="1" latinLnBrk="0" hangingPunct="1">
        <a:defRPr sz="2324" kern="1200">
          <a:solidFill>
            <a:schemeClr val="tx1"/>
          </a:solidFill>
          <a:latin typeface="+mn-lt"/>
          <a:ea typeface="+mn-ea"/>
          <a:cs typeface="+mn-cs"/>
        </a:defRPr>
      </a:lvl7pPr>
      <a:lvl8pPr marL="4132790" algn="l" defTabSz="590399" rtl="0" eaLnBrk="1" latinLnBrk="0" hangingPunct="1">
        <a:defRPr sz="2324" kern="1200">
          <a:solidFill>
            <a:schemeClr val="tx1"/>
          </a:solidFill>
          <a:latin typeface="+mn-lt"/>
          <a:ea typeface="+mn-ea"/>
          <a:cs typeface="+mn-cs"/>
        </a:defRPr>
      </a:lvl8pPr>
      <a:lvl9pPr marL="4723188" algn="l" defTabSz="590399" rtl="0" eaLnBrk="1" latinLnBrk="0" hangingPunct="1">
        <a:defRPr sz="23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930471"/>
          </a:xfrm>
          <a:prstGeom prst="rect">
            <a:avLst/>
          </a:prstGeom>
          <a:gradFill flip="none" rotWithShape="1">
            <a:gsLst>
              <a:gs pos="46000">
                <a:srgbClr val="D0103A"/>
              </a:gs>
              <a:gs pos="100000">
                <a:srgbClr val="D1103A">
                  <a:alpha val="12000"/>
                </a:srgbClr>
              </a:gs>
            </a:gsLst>
            <a:lin ang="1872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24" dirty="0"/>
          </a:p>
        </p:txBody>
      </p:sp>
      <p:sp>
        <p:nvSpPr>
          <p:cNvPr id="14337" name="Title 1"/>
          <p:cNvSpPr>
            <a:spLocks noGrp="1"/>
          </p:cNvSpPr>
          <p:nvPr>
            <p:ph type="ctrTitle"/>
          </p:nvPr>
        </p:nvSpPr>
        <p:spPr bwMode="auto">
          <a:xfrm>
            <a:off x="675437" y="2368692"/>
            <a:ext cx="8158320" cy="1863896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8085" tIns="59042" rIns="118085" bIns="59042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Workforce Survey 2017</a:t>
            </a:r>
            <a:r>
              <a:rPr lang="en-GB" dirty="0">
                <a:solidFill>
                  <a:schemeClr val="tx1"/>
                </a:solidFill>
              </a:rPr>
              <a:t/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-728449" y="3612652"/>
            <a:ext cx="10037191" cy="12398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8085" tIns="59042" rIns="118085" bIns="59042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>
                    <a:lumMod val="50000"/>
                  </a:schemeClr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324" b="0" dirty="0">
                <a:solidFill>
                  <a:schemeClr val="bg1"/>
                </a:solidFill>
              </a:rPr>
              <a:t>						</a:t>
            </a:r>
            <a:endParaRPr lang="en-US" sz="3100" b="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38189" y="6432003"/>
            <a:ext cx="1346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August 2017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435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[q12] In the last 12 months, has your business recruited apprentices?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[q12] In the last 12 months, has your business recruited apprentices?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1427)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[q14] Do you expect to recover the Apprenticeship Levy amount spent by your company? I.e. by training sufficient apprentices to recoup the amount levied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(Do you expect to recover the Apprenticeship Levy amount spent by your company? I.e. by training sufficient apprentices to recoup the amount levied: N = 137)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[q15] What changes, if any, will your business make as a direct response to the introduction of the Apprenticeship Levy?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[q15] What changes, if any, will your business make as a direct response to the introduction of the Apprenticeship Levy?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1321)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1545745855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[q8] Relative to your overall cost base, what impact have the following statutory changes had on your business?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1386)</a:t>
            </a:r>
          </a:p>
        </p:txBody>
      </p:sp>
      <p:pic>
        <p:nvPicPr>
          <p:cNvPr id="2050" name="Picture 1" descr="image001">
            <a:extLst>
              <a:ext uri="{FF2B5EF4-FFF2-40B4-BE49-F238E27FC236}">
                <a16:creationId xmlns:a16="http://schemas.microsoft.com/office/drawing/2014/main" id="{154AF5DE-58DE-419C-88E5-E1D4F0411A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547" y="0"/>
            <a:ext cx="6971840" cy="2472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" descr="image002">
            <a:extLst>
              <a:ext uri="{FF2B5EF4-FFF2-40B4-BE49-F238E27FC236}">
                <a16:creationId xmlns:a16="http://schemas.microsoft.com/office/drawing/2014/main" id="{9D577A62-1D84-4AEF-8BAE-8A3F1F0D3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547" y="2371048"/>
            <a:ext cx="7391032" cy="5009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9776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[q16] Over the past 12 months, has your business faced skills or labour shortages?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[q16] Over the past 12 months, has your business faced skills or labour shortages?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1411)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[q17] Over the past 12 months, how has your business sought to address skills or labour shortages shortages?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[q17] Over the past 12 months, how has your business sought to address skills or labour shortages shortages?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676)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2629381250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601C10BD-27A8-4BEC-AD71-990137DD19D1}"/>
              </a:ext>
            </a:extLst>
          </p:cNvPr>
          <p:cNvSpPr/>
          <p:nvPr/>
        </p:nvSpPr>
        <p:spPr>
          <a:xfrm>
            <a:off x="476251" y="986412"/>
            <a:ext cx="8096250" cy="7461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289D1C-1F1A-48EB-AAC5-03E1B230DB46}"/>
              </a:ext>
            </a:extLst>
          </p:cNvPr>
          <p:cNvSpPr/>
          <p:nvPr/>
        </p:nvSpPr>
        <p:spPr>
          <a:xfrm>
            <a:off x="476251" y="3931744"/>
            <a:ext cx="8096250" cy="3418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[q18] Which of the following approaches does your business typically take to fill job vacancies?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[q18] Which of the following approaches does your business typically take to fill job vacancies?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1395)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95886497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E5DCC1A0-677D-48A6-BFCC-5D760CA8144C}"/>
              </a:ext>
            </a:extLst>
          </p:cNvPr>
          <p:cNvSpPr/>
          <p:nvPr/>
        </p:nvSpPr>
        <p:spPr>
          <a:xfrm>
            <a:off x="459625" y="4624761"/>
            <a:ext cx="4507011" cy="7461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[q19] Approximately what percentage of job applications for roles within your company come from the EU or rest of the world?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[q19] Approximately what percentage of job applications for roles within your company come from the EU or rest of the world?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(EU nationals (i.e. non-UK): N = 1354;Non-EU nationals (i.e. rest of the world): N = 1232)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[q20a] Approximately what percentage of your organisation's employees are from other EU countries (i.e. non-UK)?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[q20a] Approximately what percentage of your organisation's employees are from other EU countries (i.e. non-UK)?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1387)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[q20b] Approximately what percentage of your organisation's employees are from outside the EU (i.e. rest of the world)?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[q20b] Approximately what percentage of your organisation's employees are from outside the EU (i.e. rest of the world)?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1379)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[q8] Relative to your overall cost base, what impact have the following statutory changes had on your business?</a:t>
            </a:r>
            <a:b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NATIONAL LIVING WAGE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[q8] Relative to your overall cost base, what impact have the following statutory changes had on your business?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1403)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BE7ECEE-28E1-44EE-80B7-541612C04309}"/>
              </a:ext>
            </a:extLst>
          </p:cNvPr>
          <p:cNvSpPr txBox="1"/>
          <p:nvPr/>
        </p:nvSpPr>
        <p:spPr>
          <a:xfrm>
            <a:off x="5903915" y="2180841"/>
            <a:ext cx="2104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50% reporting increase in costs</a:t>
            </a:r>
          </a:p>
        </p:txBody>
      </p:sp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[q21] How would you describe the skill levels of the non-UK employees in your business?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[q21] How would you describe the skill levels of the non-UK employees in your business?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608)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[q22] What impact, if any, would any future restriction on the rights of EU nationals to work in the UK to have on your business?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[q22] What impact, if any, would any future restriction on the rights of EU nationals to work in the UK to have on your business?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1376)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[q23] How would your business respond, if at all, to any potential future restriction on the rights of EU nationals to work in the UK?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1354)</a:t>
            </a:r>
          </a:p>
        </p:txBody>
      </p:sp>
      <p:pic>
        <p:nvPicPr>
          <p:cNvPr id="3074" name="Picture 3" descr="image003">
            <a:extLst>
              <a:ext uri="{FF2B5EF4-FFF2-40B4-BE49-F238E27FC236}">
                <a16:creationId xmlns:a16="http://schemas.microsoft.com/office/drawing/2014/main" id="{40BE4F46-A7C6-441C-BEF7-2C567C0FE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80" y="1792522"/>
            <a:ext cx="8894212" cy="3279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D5E9EC8F-58D4-469D-8A6D-35894518B448}"/>
              </a:ext>
            </a:extLst>
          </p:cNvPr>
          <p:cNvSpPr txBox="1">
            <a:spLocks/>
          </p:cNvSpPr>
          <p:nvPr/>
        </p:nvSpPr>
        <p:spPr>
          <a:xfrm>
            <a:off x="187580" y="184839"/>
            <a:ext cx="8695164" cy="8015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590399" rtl="0" eaLnBrk="1" latinLnBrk="0" hangingPunct="1">
              <a:spcBef>
                <a:spcPct val="0"/>
              </a:spcBef>
              <a:buNone/>
              <a:defRPr sz="3615" b="1" kern="1200">
                <a:solidFill>
                  <a:schemeClr val="bg1">
                    <a:lumMod val="50000"/>
                  </a:schemeClr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400">
                <a:solidFill>
                  <a:srgbClr val="D0103A"/>
                </a:solidFill>
                <a:latin typeface="Arial" charset="0"/>
                <a:cs typeface="Arial" charset="0"/>
              </a:rPr>
              <a:t>[q22] What impact, if any, would any future restriction on the rights of EU nationals to work in the UK to have on your business?</a:t>
            </a:r>
            <a:endParaRPr lang="en-US" sz="2400" dirty="0">
              <a:solidFill>
                <a:srgbClr val="D0103A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8456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[q23] How would your business respond, if at all, to any potential future restriction on the rights of EU nationals to work in the UK?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[q23] How would your business respond, if at all, to any potential future restriction on the rights of EU nationals to work in the UK?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1354)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577021980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[q24] Approximately what is the average age of employees in your workforce?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[q24] Approximately what is the average age of employees in your workforce?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1367)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[q25] Considering the past five years, has there been a change in the number of staff in your business working flexibly (e.g. from home or other remote locations) during work days?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[q25] Considering the past five years, has there been a change in the number of staff in your business working flexibly (e.g. from home or other remote locations) during work days?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1356)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4A47D23-C261-4A27-BD0C-2277770BEE20}"/>
              </a:ext>
            </a:extLst>
          </p:cNvPr>
          <p:cNvSpPr txBox="1"/>
          <p:nvPr/>
        </p:nvSpPr>
        <p:spPr>
          <a:xfrm>
            <a:off x="6048294" y="1293912"/>
            <a:ext cx="17229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40% of respondents report an increase in the number of staff working flexibly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2B42EC-3125-4EF7-B40E-9EFEAD518221}"/>
              </a:ext>
            </a:extLst>
          </p:cNvPr>
          <p:cNvSpPr/>
          <p:nvPr/>
        </p:nvSpPr>
        <p:spPr>
          <a:xfrm>
            <a:off x="778652" y="1191465"/>
            <a:ext cx="5269641" cy="13881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[q25] Considering the past five years, has there been a change in the number of staff in your business working flexibly (e.g. from home or other remote locations) during work days?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[q25] Considering the past five years, has there been a change in the number of staff in your business working flexibly (e.g. from home or other remote locations) during work days?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1356)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2454DA-FF2B-40E9-B8FA-4440359547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99" y="1739875"/>
            <a:ext cx="7499334" cy="32267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C52F0BF-0250-46F8-B0A9-BBFB1570E641}"/>
              </a:ext>
            </a:extLst>
          </p:cNvPr>
          <p:cNvSpPr/>
          <p:nvPr/>
        </p:nvSpPr>
        <p:spPr>
          <a:xfrm>
            <a:off x="6659689" y="2825999"/>
            <a:ext cx="540774" cy="6872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4F5B9B-AD81-4299-A3AE-2910D47823FE}"/>
              </a:ext>
            </a:extLst>
          </p:cNvPr>
          <p:cNvSpPr txBox="1"/>
          <p:nvPr/>
        </p:nvSpPr>
        <p:spPr>
          <a:xfrm>
            <a:off x="7421078" y="2033709"/>
            <a:ext cx="172292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48% of B2B firms report an increase in flexible/remote working compared to 34% of manufacturers and 24% of B2C firms</a:t>
            </a:r>
          </a:p>
        </p:txBody>
      </p:sp>
    </p:spTree>
    <p:extLst>
      <p:ext uri="{BB962C8B-B14F-4D97-AF65-F5344CB8AC3E}">
        <p14:creationId xmlns:p14="http://schemas.microsoft.com/office/powerpoint/2010/main" val="37707955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[q26] Does your business have a stated policy to actively reduce business travel (e.g. through the use of videoconferencing or remote working)?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[q26] Does your business have a stated policy to actively reduce business travel (e.g. through the use of videoconferencing or remote working)?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1354)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[q26] Does your business have a stated policy to actively reduce business travel (e.g. through the use of videoconferencing or remote working)?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[q26] Does your business have a stated policy to actively reduce business travel (e.g. through the use of videoconferencing or remote working)?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1354)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5D7C50-0508-47BC-B218-2161A4E1E7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95" y="1801436"/>
            <a:ext cx="8422947" cy="24625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7D9A7C6-6657-4C7B-9672-1AF6C5F1BE90}"/>
              </a:ext>
            </a:extLst>
          </p:cNvPr>
          <p:cNvSpPr txBox="1"/>
          <p:nvPr/>
        </p:nvSpPr>
        <p:spPr>
          <a:xfrm>
            <a:off x="1472665" y="4228824"/>
            <a:ext cx="5024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B2B firms far more likely to have a stated policy to actively reduce business travel</a:t>
            </a:r>
          </a:p>
        </p:txBody>
      </p:sp>
    </p:spTree>
    <p:extLst>
      <p:ext uri="{BB962C8B-B14F-4D97-AF65-F5344CB8AC3E}">
        <p14:creationId xmlns:p14="http://schemas.microsoft.com/office/powerpoint/2010/main" val="34240825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[q26] Does your business have a stated policy to actively reduce business travel (e.g. through the use of videoconferencing or remote working)?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1356)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E32A1F5-A6F1-4CEC-867F-1C9E2E4308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1775619"/>
            <a:ext cx="8001000" cy="382905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4E8B9D5B-9C54-4EEE-AD4E-8EE6FD4F06D4}"/>
              </a:ext>
            </a:extLst>
          </p:cNvPr>
          <p:cNvSpPr txBox="1">
            <a:spLocks/>
          </p:cNvSpPr>
          <p:nvPr/>
        </p:nvSpPr>
        <p:spPr>
          <a:xfrm>
            <a:off x="187580" y="184839"/>
            <a:ext cx="8695164" cy="8015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590399" rtl="0" eaLnBrk="1" latinLnBrk="0" hangingPunct="1">
              <a:spcBef>
                <a:spcPct val="0"/>
              </a:spcBef>
              <a:buNone/>
              <a:defRPr sz="3615" b="1" kern="1200">
                <a:solidFill>
                  <a:schemeClr val="bg1">
                    <a:lumMod val="50000"/>
                  </a:schemeClr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400">
                <a:solidFill>
                  <a:srgbClr val="D0103A"/>
                </a:solidFill>
                <a:latin typeface="Arial" charset="0"/>
                <a:cs typeface="Arial" charset="0"/>
              </a:rPr>
              <a:t>[q25] Considering the past five years, has there been a change in the number of staff in your business working flexibly (e.g. from home or other remote locations) during work days?</a:t>
            </a:r>
            <a:endParaRPr lang="en-US" sz="2400" dirty="0">
              <a:solidFill>
                <a:srgbClr val="D0103A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4BDEEF-0DB9-4038-9914-D422BFF1CB8B}"/>
              </a:ext>
            </a:extLst>
          </p:cNvPr>
          <p:cNvSpPr/>
          <p:nvPr/>
        </p:nvSpPr>
        <p:spPr>
          <a:xfrm>
            <a:off x="5456531" y="3268760"/>
            <a:ext cx="540774" cy="783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D6FB4D-3A50-4018-99E8-4F7BFDC3BEF7}"/>
              </a:ext>
            </a:extLst>
          </p:cNvPr>
          <p:cNvSpPr txBox="1"/>
          <p:nvPr/>
        </p:nvSpPr>
        <p:spPr>
          <a:xfrm>
            <a:off x="432144" y="1624242"/>
            <a:ext cx="46981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Strong correlation between firms who have seen an increase in the number of staff working flexibly and those with a stated policy to reduce business travel</a:t>
            </a:r>
          </a:p>
        </p:txBody>
      </p:sp>
    </p:spTree>
    <p:extLst>
      <p:ext uri="{BB962C8B-B14F-4D97-AF65-F5344CB8AC3E}">
        <p14:creationId xmlns:p14="http://schemas.microsoft.com/office/powerpoint/2010/main" val="94785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[q8] Relative to your overall cost base, what impact have the following statutory changes had on your business?</a:t>
            </a:r>
            <a:b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APPRENTICESHIP LEVY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[q8] Relative to your overall cost base, what impact have the following statutory changes had on your business?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1351)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55BD702-89D6-4E6E-A1E3-84B5649937E1}"/>
              </a:ext>
            </a:extLst>
          </p:cNvPr>
          <p:cNvSpPr txBox="1"/>
          <p:nvPr/>
        </p:nvSpPr>
        <p:spPr>
          <a:xfrm>
            <a:off x="5903915" y="2180841"/>
            <a:ext cx="2104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20% reporting increase in costs</a:t>
            </a:r>
          </a:p>
        </p:txBody>
      </p:sp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[q27] Does your business offer any of the following travel benefits to staff?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[q27] Does your business offer any of the following travel benefits to staff?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1294)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4011826547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[q27] Does your business offer any of the following travel benefits to staff?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[q27] Does your business offer any of the following travel benefits to staff?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1294)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102E47-A73D-4536-9EAE-70C2B02E0D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767" y="951707"/>
            <a:ext cx="7855167" cy="534523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202F837-AC58-429B-B01C-16DA340210BB}"/>
              </a:ext>
            </a:extLst>
          </p:cNvPr>
          <p:cNvSpPr/>
          <p:nvPr/>
        </p:nvSpPr>
        <p:spPr>
          <a:xfrm>
            <a:off x="5427654" y="3262965"/>
            <a:ext cx="463007" cy="7752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55925FB-71C3-405B-BEB5-7EC8935A44C8}"/>
              </a:ext>
            </a:extLst>
          </p:cNvPr>
          <p:cNvSpPr/>
          <p:nvPr/>
        </p:nvSpPr>
        <p:spPr>
          <a:xfrm>
            <a:off x="5427653" y="4417456"/>
            <a:ext cx="463007" cy="7752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3A3DAD-501C-4392-A28A-82837565E1DF}"/>
              </a:ext>
            </a:extLst>
          </p:cNvPr>
          <p:cNvSpPr txBox="1"/>
          <p:nvPr/>
        </p:nvSpPr>
        <p:spPr>
          <a:xfrm>
            <a:off x="403267" y="955040"/>
            <a:ext cx="5024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Manufacturers more likely to offer travel benefits to staff</a:t>
            </a:r>
          </a:p>
        </p:txBody>
      </p:sp>
    </p:spTree>
    <p:extLst>
      <p:ext uri="{BB962C8B-B14F-4D97-AF65-F5344CB8AC3E}">
        <p14:creationId xmlns:p14="http://schemas.microsoft.com/office/powerpoint/2010/main" val="27121024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[q28] Which, if any, of the following would do most to improve the productivity of your staff travelling by public transport?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[q28] Which, if any, of the following would do most to improve the productivity of your staff travelling by public transport?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1318)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[q28] Which, if any, of the following would do most to improve the productivity of your staff travelling by public transport?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[q28] Which, if any, of the following would do most to improve the productivity of your staff travelling by public transport?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1318)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BC5A66-7DDC-4BD7-AF90-506FACA970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975" y="1127919"/>
            <a:ext cx="8020050" cy="512445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FBFA929-7C0F-4B53-972E-03748D640B1D}"/>
              </a:ext>
            </a:extLst>
          </p:cNvPr>
          <p:cNvSpPr/>
          <p:nvPr/>
        </p:nvSpPr>
        <p:spPr>
          <a:xfrm>
            <a:off x="7689591" y="2310063"/>
            <a:ext cx="530384" cy="25121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4176A1-212E-4989-A3A5-CBC7BAD93277}"/>
              </a:ext>
            </a:extLst>
          </p:cNvPr>
          <p:cNvSpPr txBox="1"/>
          <p:nvPr/>
        </p:nvSpPr>
        <p:spPr>
          <a:xfrm>
            <a:off x="403268" y="1137239"/>
            <a:ext cx="4341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B2B firms more likely to value improvements to public transport</a:t>
            </a:r>
          </a:p>
        </p:txBody>
      </p:sp>
    </p:spTree>
    <p:extLst>
      <p:ext uri="{BB962C8B-B14F-4D97-AF65-F5344CB8AC3E}">
        <p14:creationId xmlns:p14="http://schemas.microsoft.com/office/powerpoint/2010/main" val="18252817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[vRegion] Where is your business located?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[vRegion] Where is your business located?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1461)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[q8] Relative to your overall cost base, what impact have the following statutory changes had on your business?</a:t>
            </a:r>
            <a:b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IMMIGRATION SKILLS CHARGE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[q8] Relative to your overall cost base, what impact have the following statutory changes had on your business?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1346)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1A960E6-9F01-481D-8DB7-5D046D330823}"/>
              </a:ext>
            </a:extLst>
          </p:cNvPr>
          <p:cNvSpPr txBox="1"/>
          <p:nvPr/>
        </p:nvSpPr>
        <p:spPr>
          <a:xfrm>
            <a:off x="5903915" y="2180841"/>
            <a:ext cx="2104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8% reporting increase in costs</a:t>
            </a:r>
          </a:p>
        </p:txBody>
      </p:sp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[q8] Relative to your overall cost base, what impact have the following statutory changes had on your business?</a:t>
            </a:r>
            <a:b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PENSIONS AUTO-ENROLMENT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[q8] Relative to your overall cost base, what impact have the following statutory changes had on your business?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1386)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4DD1B53-07E5-4628-96A0-3C377C0B5669}"/>
              </a:ext>
            </a:extLst>
          </p:cNvPr>
          <p:cNvSpPr txBox="1"/>
          <p:nvPr/>
        </p:nvSpPr>
        <p:spPr>
          <a:xfrm>
            <a:off x="5903915" y="2180841"/>
            <a:ext cx="2104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75% reporting increase in costs</a:t>
            </a:r>
          </a:p>
        </p:txBody>
      </p:sp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Costs by sector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[q8] Relative to your overall cost base, what impact have the following statutory changes had on your business?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1386)</a:t>
            </a:r>
          </a:p>
        </p:txBody>
      </p:sp>
      <p:pic>
        <p:nvPicPr>
          <p:cNvPr id="1026" name="Picture 2" descr="image003">
            <a:extLst>
              <a:ext uri="{FF2B5EF4-FFF2-40B4-BE49-F238E27FC236}">
                <a16:creationId xmlns:a16="http://schemas.microsoft.com/office/drawing/2014/main" id="{476EF7BF-05EB-476C-81AE-EC8419C84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73" y="1156604"/>
            <a:ext cx="6145780" cy="622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B74E3C0-8A75-4FB7-97C8-7D7BDEF8AA51}"/>
              </a:ext>
            </a:extLst>
          </p:cNvPr>
          <p:cNvSpPr txBox="1"/>
          <p:nvPr/>
        </p:nvSpPr>
        <p:spPr>
          <a:xfrm>
            <a:off x="6497053" y="1522364"/>
            <a:ext cx="2104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73% of B2C reporting increase in costs compared to 41% of B2B</a:t>
            </a:r>
          </a:p>
        </p:txBody>
      </p:sp>
    </p:spTree>
    <p:extLst>
      <p:ext uri="{BB962C8B-B14F-4D97-AF65-F5344CB8AC3E}">
        <p14:creationId xmlns:p14="http://schemas.microsoft.com/office/powerpoint/2010/main" val="3478401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[q8] Relative to your overall cost base, what impact have the following statutory changes had on your business?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1386)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4899FD8-2955-4840-B8EE-13ACD84306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09" y="1280162"/>
            <a:ext cx="6519280" cy="307558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A50CA7B-F2FA-48DA-820B-A9AEA24BB53C}"/>
              </a:ext>
            </a:extLst>
          </p:cNvPr>
          <p:cNvSpPr txBox="1"/>
          <p:nvPr/>
        </p:nvSpPr>
        <p:spPr>
          <a:xfrm>
            <a:off x="6719064" y="1281734"/>
            <a:ext cx="21043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55% and 51% of respondents in North and Midlands reporting increase in costs, respectively.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43% of respondents in the South reporting increase in costs.</a:t>
            </a:r>
          </a:p>
        </p:txBody>
      </p:sp>
    </p:spTree>
    <p:extLst>
      <p:ext uri="{BB962C8B-B14F-4D97-AF65-F5344CB8AC3E}">
        <p14:creationId xmlns:p14="http://schemas.microsoft.com/office/powerpoint/2010/main" val="3174289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[q10] What ways, if any, would your business respond to such increases in the National Living Wage over the next 3 years?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[q10] What ways, if any, would your business respond to such increases in the National Living Wage over the next 3 years?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1387)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323931343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[q11] Does your firm’s pay bill exceed £3m?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[q11] Does your firm’s pay bill exceed £3m?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(Total: N = 1427)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D0034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D0034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21134</TotalTime>
  <Words>1901</Words>
  <Application>Microsoft Office PowerPoint</Application>
  <PresentationFormat>Custom</PresentationFormat>
  <Paragraphs>146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Arial</vt:lpstr>
      <vt:lpstr>Calibri</vt:lpstr>
      <vt:lpstr>Office Theme</vt:lpstr>
      <vt:lpstr>Workforce Survey 2017  </vt:lpstr>
      <vt:lpstr>[q8] Relative to your overall cost base, what impact have the following statutory changes had on your business? NATIONAL LIVING WAGE</vt:lpstr>
      <vt:lpstr>[q8] Relative to your overall cost base, what impact have the following statutory changes had on your business? APPRENTICESHIP LEVY</vt:lpstr>
      <vt:lpstr>[q8] Relative to your overall cost base, what impact have the following statutory changes had on your business? IMMIGRATION SKILLS CHARGE</vt:lpstr>
      <vt:lpstr>[q8] Relative to your overall cost base, what impact have the following statutory changes had on your business? PENSIONS AUTO-ENROLMENT</vt:lpstr>
      <vt:lpstr>Costs by sector</vt:lpstr>
      <vt:lpstr>PowerPoint Presentation</vt:lpstr>
      <vt:lpstr>[q10] What ways, if any, would your business respond to such increases in the National Living Wage over the next 3 years?</vt:lpstr>
      <vt:lpstr>[q11] Does your firm’s pay bill exceed £3m?</vt:lpstr>
      <vt:lpstr>[q12] In the last 12 months, has your business recruited apprentices?</vt:lpstr>
      <vt:lpstr>[q14] Do you expect to recover the Apprenticeship Levy amount spent by your company? I.e. by training sufficient apprentices to recoup the amount levied</vt:lpstr>
      <vt:lpstr>[q15] What changes, if any, will your business make as a direct response to the introduction of the Apprenticeship Levy?</vt:lpstr>
      <vt:lpstr>PowerPoint Presentation</vt:lpstr>
      <vt:lpstr>[q16] Over the past 12 months, has your business faced skills or labour shortages?</vt:lpstr>
      <vt:lpstr>[q17] Over the past 12 months, how has your business sought to address skills or labour shortages shortages?</vt:lpstr>
      <vt:lpstr>[q18] Which of the following approaches does your business typically take to fill job vacancies?</vt:lpstr>
      <vt:lpstr>[q19] Approximately what percentage of job applications for roles within your company come from the EU or rest of the world?</vt:lpstr>
      <vt:lpstr>[q20a] Approximately what percentage of your organisation's employees are from other EU countries (i.e. non-UK)?</vt:lpstr>
      <vt:lpstr>[q20b] Approximately what percentage of your organisation's employees are from outside the EU (i.e. rest of the world)?</vt:lpstr>
      <vt:lpstr>[q21] How would you describe the skill levels of the non-UK employees in your business?</vt:lpstr>
      <vt:lpstr>[q22] What impact, if any, would any future restriction on the rights of EU nationals to work in the UK to have on your business?</vt:lpstr>
      <vt:lpstr>PowerPoint Presentation</vt:lpstr>
      <vt:lpstr>[q23] How would your business respond, if at all, to any potential future restriction on the rights of EU nationals to work in the UK?</vt:lpstr>
      <vt:lpstr>[q24] Approximately what is the average age of employees in your workforce?</vt:lpstr>
      <vt:lpstr>[q25] Considering the past five years, has there been a change in the number of staff in your business working flexibly (e.g. from home or other remote locations) during work days?</vt:lpstr>
      <vt:lpstr>[q25] Considering the past five years, has there been a change in the number of staff in your business working flexibly (e.g. from home or other remote locations) during work days?</vt:lpstr>
      <vt:lpstr>[q26] Does your business have a stated policy to actively reduce business travel (e.g. through the use of videoconferencing or remote working)?</vt:lpstr>
      <vt:lpstr>[q26] Does your business have a stated policy to actively reduce business travel (e.g. through the use of videoconferencing or remote working)?</vt:lpstr>
      <vt:lpstr>PowerPoint Presentation</vt:lpstr>
      <vt:lpstr>[q27] Does your business offer any of the following travel benefits to staff?</vt:lpstr>
      <vt:lpstr>[q27] Does your business offer any of the following travel benefits to staff?</vt:lpstr>
      <vt:lpstr>[q28] Which, if any, of the following would do most to improve the productivity of your staff travelling by public transport?</vt:lpstr>
      <vt:lpstr>[q28] Which, if any, of the following would do most to improve the productivity of your staff travelling by public transport?</vt:lpstr>
      <vt:lpstr>[vRegion] Where is your business located?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PSCo Pitch</dc:title>
  <dc:creator>Paul Pilbeam</dc:creator>
  <cp:lastModifiedBy>Joy Sewart</cp:lastModifiedBy>
  <cp:revision>863</cp:revision>
  <cp:lastPrinted>2016-11-16T16:58:56Z</cp:lastPrinted>
  <dcterms:created xsi:type="dcterms:W3CDTF">2013-03-21T09:56:26Z</dcterms:created>
  <dcterms:modified xsi:type="dcterms:W3CDTF">2017-09-07T08:28:08Z</dcterms:modified>
</cp:coreProperties>
</file>